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4" r:id="rId5"/>
    <p:sldId id="261" r:id="rId6"/>
    <p:sldId id="262" r:id="rId7"/>
    <p:sldId id="270" r:id="rId8"/>
    <p:sldId id="272" r:id="rId9"/>
    <p:sldId id="271" r:id="rId10"/>
    <p:sldId id="265" r:id="rId11"/>
    <p:sldId id="266" r:id="rId12"/>
    <p:sldId id="267" r:id="rId13"/>
  </p:sldIdLst>
  <p:sldSz cx="12192000" cy="6858000"/>
  <p:notesSz cx="9144000" cy="6858000"/>
  <p:embeddedFontLst>
    <p:embeddedFont>
      <p:font typeface="Akira Expanded" panose="02000800000000000000" pitchFamily="50" charset="0"/>
      <p:bold r:id="rId15"/>
    </p:embeddedFont>
    <p:embeddedFont>
      <p:font typeface="Gilroy-BoldItalic" panose="00000800000000000000" pitchFamily="2" charset="0"/>
      <p:italic r:id="rId16"/>
    </p:embeddedFont>
    <p:embeddedFont>
      <p:font typeface="Gilroy-ExtraBoldItalic" panose="00000900000000000000" pitchFamily="2" charset="0"/>
      <p:italic r:id="rId17"/>
    </p:embeddedFont>
    <p:embeddedFont>
      <p:font typeface="Gilroy-SemiBold" panose="00000700000000000000" pitchFamily="2" charset="0"/>
      <p:regular r:id="rId18"/>
    </p:embeddedFont>
    <p:embeddedFont>
      <p:font typeface="Gilroy-SemiBoldItalic" panose="00000700000000000000" pitchFamily="2" charset="0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C057"/>
    <a:srgbClr val="9587CF"/>
    <a:srgbClr val="6652BA"/>
    <a:srgbClr val="2C2255"/>
    <a:srgbClr val="42337F"/>
    <a:srgbClr val="FFD705"/>
    <a:srgbClr val="A19130"/>
    <a:srgbClr val="00ACC1"/>
    <a:srgbClr val="56C7E5"/>
    <a:srgbClr val="8BC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880BB-9364-470A-9A31-2535E0212A7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D14AD-E0F7-4D53-B103-E42BD9F4D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737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D14AD-E0F7-4D53-B103-E42BD9F4D9D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56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49F7-13B7-5852-DE52-D593D79F0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44007-ECA0-6D6E-5E85-F5AB3BBC2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4527B-EA7E-26D7-EBF8-6E23F10D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18EA-2ECD-BDBA-289C-456C65AC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A10BB-2568-2D39-1E79-1B07C0D5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40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68C5-2380-B35E-0D32-1BF3833C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E5145-0DDE-EF94-2DFD-4959E1B4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FAAE6-7499-8011-19EE-6C6A3E5E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81F5E-0A0A-A141-C167-D959110E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E0A47-B8D9-4795-6536-402E68008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66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B6D12-238B-163A-B19B-340981E6D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416EF-AE07-10C5-9571-0AA2C2345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C8DFF-B5E6-EDB2-F9CD-AF5158B2B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82546-7C42-EE65-EA79-66963EF6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28BA5-C743-A5DE-3976-D80BF920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3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580F5-6B36-B17D-6D0B-29485B1B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39BE4-BF6F-C2CC-C394-E74C5A5E3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A3349-76A6-2272-C8C8-AF845F04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8363A-274B-CB21-C31D-8C3240EC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9E93F-D490-C331-A45B-951E5E3B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40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C304-1782-8091-8BDB-FF8CA169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750E7-766F-369B-0144-3F7014019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C9ED-F585-9B5D-C061-F8EC4B5F6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E7E91-EDF7-0DC5-E764-7F61D92B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C25EE-811A-F6BC-050E-D90CB40B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69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B9A9-F694-0F94-8C17-DB74E5A2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7777-5BE3-5F35-454B-81306C763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AECA1-6A23-33D4-B14B-047EA2199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080C2-D170-AA85-C7D5-4ED49ABEF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A8468-E164-5BB4-D9EB-31B88257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0C805-B589-01B9-D80D-3173081F5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38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9176-606B-403F-A0B6-10B9230D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4C976-C903-8BE9-B1A5-B0486C021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DFA3D-CA8F-7675-EC50-DBAEE0088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1EDF0-EBEE-9D29-6B21-855B07D86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6C8AC5-C258-9872-8B66-E5F4DA00B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7B6D3-1A44-BB2E-2184-06ABF6D0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E8AC5-371F-BBEE-1EBC-C92C215D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368A6-D547-32E6-F639-53BC0707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189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6459-6A29-A47C-DAF5-CBBD0B99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1C57F-3956-8646-FE1B-83376B8A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24E7A-4E12-3B62-2492-F41CF730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C7A73-AC51-7C24-2BFF-62985D57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69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8A6CA-C6D9-82A6-4249-BB02B9B7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FEB6C-C70D-FBD3-8796-E4696FDE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CEDA3-DB2C-6CD9-C691-25044399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60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E80C-E822-4B0C-186C-1A45BE79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0395-938B-C285-96F1-DB6AC0BD2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AF3F-73D1-CE98-1758-AD9AFDDA9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0F776-E54C-B6FD-14BE-7AF8B520C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A0F1-D3FF-E6F3-9D9C-06CB14A6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08287-9422-5FCA-8E3C-1ED39942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261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9F04-126E-7958-6A6E-2C978F51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A6FD9-FA2E-864B-445F-0FEA787BC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8881D-5718-2609-B970-2ADE1EE5D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9DD34-7C78-E162-ACBB-5A22014D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3A18B-4D2F-C00D-C87B-CE54CEFD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482E2-3923-A718-882E-0B372CCB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37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FC6BD-1A04-0F43-7541-9702E253C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BB6E-E88B-B72A-F47C-4F31C8CD9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480D9-9756-80F2-23D8-B3FD4E263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51935-3861-4AE1-AAC3-55C74DF071BB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D6CD3-F446-FE09-6D8D-5956B89BB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A4837-2EA0-C677-18B9-C158818B2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41573-1277-4D9B-8686-5FC5FDF2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52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D021CCB-2322-A15E-080E-FAC167A06DB1}"/>
              </a:ext>
            </a:extLst>
          </p:cNvPr>
          <p:cNvSpPr txBox="1"/>
          <p:nvPr/>
        </p:nvSpPr>
        <p:spPr>
          <a:xfrm>
            <a:off x="390524" y="278452"/>
            <a:ext cx="670179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Campus Track: </a:t>
            </a:r>
            <a:r>
              <a:rPr lang="en-IN" sz="3600" b="1" dirty="0">
                <a:solidFill>
                  <a:schemeClr val="bg2">
                    <a:lumMod val="90000"/>
                  </a:schemeClr>
                </a:solidFill>
                <a:latin typeface="Akira Expanded" panose="02000800000000000000" pitchFamily="50" charset="0"/>
              </a:rPr>
              <a:t>intelligent</a:t>
            </a:r>
            <a:r>
              <a:rPr lang="en-IN" sz="4000" b="1" dirty="0">
                <a:solidFill>
                  <a:schemeClr val="bg2">
                    <a:lumMod val="90000"/>
                  </a:schemeClr>
                </a:solidFill>
                <a:latin typeface="Akira Expanded" panose="02000800000000000000" pitchFamily="50" charset="0"/>
              </a:rPr>
              <a:t> </a:t>
            </a:r>
          </a:p>
          <a:p>
            <a:r>
              <a:rPr lang="en-IN" sz="3600" b="1" spc="90" dirty="0">
                <a:solidFill>
                  <a:schemeClr val="bg2">
                    <a:lumMod val="90000"/>
                  </a:schemeClr>
                </a:solidFill>
                <a:latin typeface="Akira Expanded" panose="02000800000000000000" pitchFamily="50" charset="0"/>
              </a:rPr>
              <a:t>Lost and Found </a:t>
            </a:r>
            <a:r>
              <a:rPr lang="en-IN" sz="3600" b="1" spc="150" dirty="0">
                <a:solidFill>
                  <a:schemeClr val="bg2">
                    <a:lumMod val="90000"/>
                  </a:schemeClr>
                </a:solidFill>
                <a:latin typeface="Akira Expanded" panose="02000800000000000000" pitchFamily="50" charset="0"/>
              </a:rPr>
              <a:t>Application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2F4B14-7708-FD81-6C5F-18FFD796C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9" r="31192"/>
          <a:stretch>
            <a:fillRect/>
          </a:stretch>
        </p:blipFill>
        <p:spPr>
          <a:xfrm>
            <a:off x="6934200" y="0"/>
            <a:ext cx="52578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B5E189-3209-1047-A4F0-27EDE3A0A8BD}"/>
              </a:ext>
            </a:extLst>
          </p:cNvPr>
          <p:cNvSpPr txBox="1"/>
          <p:nvPr/>
        </p:nvSpPr>
        <p:spPr>
          <a:xfrm>
            <a:off x="390524" y="3564241"/>
            <a:ext cx="31927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spc="1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Team Members: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A444F4-E268-EC4E-C28F-826A7C6D6A2E}"/>
              </a:ext>
            </a:extLst>
          </p:cNvPr>
          <p:cNvSpPr txBox="1"/>
          <p:nvPr/>
        </p:nvSpPr>
        <p:spPr>
          <a:xfrm>
            <a:off x="390524" y="4029166"/>
            <a:ext cx="3192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spc="100" dirty="0">
                <a:solidFill>
                  <a:schemeClr val="bg2">
                    <a:lumMod val="75000"/>
                  </a:schemeClr>
                </a:solidFill>
                <a:latin typeface="Gilroy-SemiBold" panose="00000700000000000000" pitchFamily="2" charset="0"/>
              </a:rPr>
              <a:t>Abhishek Singh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spc="100" dirty="0">
                <a:solidFill>
                  <a:schemeClr val="bg2">
                    <a:lumMod val="75000"/>
                  </a:schemeClr>
                </a:solidFill>
                <a:latin typeface="Gilroy-SemiBold" panose="00000700000000000000" pitchFamily="2" charset="0"/>
              </a:rPr>
              <a:t>Ankitha </a:t>
            </a:r>
            <a:r>
              <a:rPr lang="en-IN" b="1" spc="100" dirty="0" err="1">
                <a:solidFill>
                  <a:schemeClr val="bg2">
                    <a:lumMod val="75000"/>
                  </a:schemeClr>
                </a:solidFill>
                <a:latin typeface="Gilroy-SemiBold" panose="00000700000000000000" pitchFamily="2" charset="0"/>
              </a:rPr>
              <a:t>Mudeti</a:t>
            </a:r>
            <a:endParaRPr lang="en-IN" b="1" spc="100" dirty="0">
              <a:solidFill>
                <a:schemeClr val="bg2">
                  <a:lumMod val="75000"/>
                </a:schemeClr>
              </a:solidFill>
              <a:latin typeface="Gilroy-SemiBold" panose="000007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spc="100" dirty="0">
                <a:solidFill>
                  <a:schemeClr val="bg2">
                    <a:lumMod val="75000"/>
                  </a:schemeClr>
                </a:solidFill>
                <a:latin typeface="Gilroy-SemiBold" panose="00000700000000000000" pitchFamily="2" charset="0"/>
              </a:rPr>
              <a:t>Harsh Kumar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spc="100" dirty="0">
                <a:solidFill>
                  <a:schemeClr val="bg2">
                    <a:lumMod val="75000"/>
                  </a:schemeClr>
                </a:solidFill>
                <a:latin typeface="Gilroy-SemiBold" panose="00000700000000000000" pitchFamily="2" charset="0"/>
              </a:rPr>
              <a:t>Prince Kumar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26E144-175A-4FB1-3E1B-B5B9182E8443}"/>
              </a:ext>
            </a:extLst>
          </p:cNvPr>
          <p:cNvSpPr txBox="1"/>
          <p:nvPr/>
        </p:nvSpPr>
        <p:spPr>
          <a:xfrm>
            <a:off x="390525" y="5817394"/>
            <a:ext cx="31927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spc="1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Mentored By: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06FB7-7D2E-9624-4250-549C021F1255}"/>
              </a:ext>
            </a:extLst>
          </p:cNvPr>
          <p:cNvSpPr txBox="1"/>
          <p:nvPr/>
        </p:nvSpPr>
        <p:spPr>
          <a:xfrm>
            <a:off x="390524" y="6214514"/>
            <a:ext cx="319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pc="100" dirty="0">
                <a:solidFill>
                  <a:schemeClr val="bg2">
                    <a:lumMod val="75000"/>
                  </a:schemeClr>
                </a:solidFill>
                <a:latin typeface="Gilroy-SemiBold" panose="00000700000000000000" pitchFamily="2" charset="0"/>
              </a:rPr>
              <a:t>Suramya Biswas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EBB30D-7CBC-6C36-69F4-20DFDE19771F}"/>
              </a:ext>
            </a:extLst>
          </p:cNvPr>
          <p:cNvSpPr txBox="1"/>
          <p:nvPr/>
        </p:nvSpPr>
        <p:spPr>
          <a:xfrm>
            <a:off x="390524" y="2565256"/>
            <a:ext cx="5475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spc="100" dirty="0">
                <a:solidFill>
                  <a:schemeClr val="bg2">
                    <a:lumMod val="75000"/>
                  </a:schemeClr>
                </a:solidFill>
                <a:latin typeface="Gilroy-SemiBoldItalic" panose="00000700000000000000" pitchFamily="2" charset="0"/>
              </a:rPr>
              <a:t>A Smart Lost &amp; Found Solution for Students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F119A8-3DDD-EC49-1A86-8C17356C6C20}"/>
              </a:ext>
            </a:extLst>
          </p:cNvPr>
          <p:cNvSpPr txBox="1"/>
          <p:nvPr/>
        </p:nvSpPr>
        <p:spPr>
          <a:xfrm rot="16200000">
            <a:off x="-2785988" y="3379575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9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</p:spTree>
    <p:extLst>
      <p:ext uri="{BB962C8B-B14F-4D97-AF65-F5344CB8AC3E}">
        <p14:creationId xmlns:p14="http://schemas.microsoft.com/office/powerpoint/2010/main" val="266003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6B6DE-5191-3DA9-8272-ABB30DECA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95D4E7E-A6D1-5311-AF12-1DC9502B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5" r="9065"/>
          <a:stretch>
            <a:fillRect/>
          </a:stretch>
        </p:blipFill>
        <p:spPr>
          <a:xfrm>
            <a:off x="411480" y="0"/>
            <a:ext cx="117805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5D2498-3D0C-44AC-EF8A-22EF4A87377C}"/>
              </a:ext>
            </a:extLst>
          </p:cNvPr>
          <p:cNvSpPr txBox="1"/>
          <p:nvPr/>
        </p:nvSpPr>
        <p:spPr>
          <a:xfrm rot="16200000">
            <a:off x="-2397657" y="3244334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E135A5-BF33-512B-F45C-94AE12E11E15}"/>
              </a:ext>
            </a:extLst>
          </p:cNvPr>
          <p:cNvSpPr/>
          <p:nvPr/>
        </p:nvSpPr>
        <p:spPr>
          <a:xfrm>
            <a:off x="807720" y="393540"/>
            <a:ext cx="10972800" cy="2835797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D61150C-867E-AEE0-906A-CA5A24A2820F}"/>
              </a:ext>
            </a:extLst>
          </p:cNvPr>
          <p:cNvSpPr/>
          <p:nvPr/>
        </p:nvSpPr>
        <p:spPr>
          <a:xfrm>
            <a:off x="5648657" y="589144"/>
            <a:ext cx="5748531" cy="2444588"/>
          </a:xfrm>
          <a:prstGeom prst="flowChartAlternateProcess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Gilroy-SemiBold" panose="00000700000000000000" pitchFamily="2" charset="0"/>
              </a:rPr>
              <a:t>Simplified Recovery process within campus.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Gilroy-SemiBold" panose="00000700000000000000" pitchFamily="2" charset="0"/>
              </a:rPr>
              <a:t>Real-time user interaction and admin moderation.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Gilroy-SemiBold" panose="00000700000000000000" pitchFamily="2" charset="0"/>
              </a:rPr>
              <a:t>Accurate matching through keywords and location.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B2142-FC5E-88DE-9697-BFEC1D6DA593}"/>
              </a:ext>
            </a:extLst>
          </p:cNvPr>
          <p:cNvSpPr txBox="1"/>
          <p:nvPr/>
        </p:nvSpPr>
        <p:spPr>
          <a:xfrm>
            <a:off x="1592015" y="1360341"/>
            <a:ext cx="3272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Result</a:t>
            </a:r>
            <a:endParaRPr lang="en-IN" sz="44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AB996B-FCD3-1CD5-381D-A46789DBE929}"/>
              </a:ext>
            </a:extLst>
          </p:cNvPr>
          <p:cNvSpPr/>
          <p:nvPr/>
        </p:nvSpPr>
        <p:spPr>
          <a:xfrm>
            <a:off x="807720" y="3680205"/>
            <a:ext cx="10972800" cy="2835797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FE3198-6774-9B75-681C-340397AD59A7}"/>
              </a:ext>
            </a:extLst>
          </p:cNvPr>
          <p:cNvSpPr/>
          <p:nvPr/>
        </p:nvSpPr>
        <p:spPr>
          <a:xfrm>
            <a:off x="1124277" y="3875809"/>
            <a:ext cx="5748531" cy="2444588"/>
          </a:xfrm>
          <a:prstGeom prst="flowChartAlternateProcess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Gilroy-SemiBold" panose="00000700000000000000" pitchFamily="2" charset="0"/>
              </a:rPr>
              <a:t>AI-based image recognition for matching.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Gilroy-SemiBold" panose="00000700000000000000" pitchFamily="2" charset="0"/>
              </a:rPr>
              <a:t>Mobile App (React Native/Flutter).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Gilroy-SemiBold" panose="00000700000000000000" pitchFamily="2" charset="0"/>
              </a:rPr>
              <a:t>Push Notification for new matches.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Gilroy-SemiBold" panose="00000700000000000000" pitchFamily="2" charset="0"/>
              </a:rPr>
              <a:t>Cloud deployment for scalability.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10C21-5197-B26D-F201-A4D937BD450E}"/>
              </a:ext>
            </a:extLst>
          </p:cNvPr>
          <p:cNvSpPr txBox="1"/>
          <p:nvPr/>
        </p:nvSpPr>
        <p:spPr>
          <a:xfrm>
            <a:off x="6985346" y="4482550"/>
            <a:ext cx="46826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Future </a:t>
            </a:r>
            <a:r>
              <a:rPr lang="en-IN" sz="30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Enhancements</a:t>
            </a:r>
            <a:endParaRPr lang="en-IN" sz="30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8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75282-E087-55B7-A1EE-AD624CEFE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D01D6A-235D-2F2A-24C0-DB76A785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5" r="9065"/>
          <a:stretch>
            <a:fillRect/>
          </a:stretch>
        </p:blipFill>
        <p:spPr>
          <a:xfrm>
            <a:off x="411480" y="0"/>
            <a:ext cx="117805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2316AB-DA44-CCEE-C17A-D054EBD03100}"/>
              </a:ext>
            </a:extLst>
          </p:cNvPr>
          <p:cNvSpPr txBox="1"/>
          <p:nvPr/>
        </p:nvSpPr>
        <p:spPr>
          <a:xfrm rot="16200000">
            <a:off x="-2397657" y="3244334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2B362-0AAD-5DCC-5322-FF7D6AA7FED5}"/>
              </a:ext>
            </a:extLst>
          </p:cNvPr>
          <p:cNvSpPr txBox="1"/>
          <p:nvPr/>
        </p:nvSpPr>
        <p:spPr>
          <a:xfrm>
            <a:off x="411480" y="33135"/>
            <a:ext cx="7103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Conclusion :</a:t>
            </a:r>
            <a:endParaRPr lang="en-IN" sz="36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3B38B4-CED8-8FA0-81D1-E07CCCB2CEB2}"/>
              </a:ext>
            </a:extLst>
          </p:cNvPr>
          <p:cNvSpPr/>
          <p:nvPr/>
        </p:nvSpPr>
        <p:spPr>
          <a:xfrm>
            <a:off x="601882" y="1064871"/>
            <a:ext cx="8866209" cy="91440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39D5F0-E14C-04FA-4A1E-EC6312E2F0E2}"/>
              </a:ext>
            </a:extLst>
          </p:cNvPr>
          <p:cNvSpPr/>
          <p:nvPr/>
        </p:nvSpPr>
        <p:spPr>
          <a:xfrm>
            <a:off x="601882" y="1064871"/>
            <a:ext cx="462989" cy="9144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A8143F-5B2A-C420-8B41-377FF6DFDDEA}"/>
              </a:ext>
            </a:extLst>
          </p:cNvPr>
          <p:cNvSpPr/>
          <p:nvPr/>
        </p:nvSpPr>
        <p:spPr>
          <a:xfrm>
            <a:off x="2988103" y="2514600"/>
            <a:ext cx="8711191" cy="91440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359A44-F67B-4E8C-409D-A5DD19B50F98}"/>
              </a:ext>
            </a:extLst>
          </p:cNvPr>
          <p:cNvSpPr/>
          <p:nvPr/>
        </p:nvSpPr>
        <p:spPr>
          <a:xfrm>
            <a:off x="11236305" y="2514600"/>
            <a:ext cx="462989" cy="9144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9CE6B3-DAC5-86F8-5EEA-BBBD2F4F5690}"/>
              </a:ext>
            </a:extLst>
          </p:cNvPr>
          <p:cNvSpPr/>
          <p:nvPr/>
        </p:nvSpPr>
        <p:spPr>
          <a:xfrm>
            <a:off x="2988103" y="5408270"/>
            <a:ext cx="8711191" cy="91440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29F47-07CC-7C3D-7984-A9B6EDF205F5}"/>
              </a:ext>
            </a:extLst>
          </p:cNvPr>
          <p:cNvSpPr/>
          <p:nvPr/>
        </p:nvSpPr>
        <p:spPr>
          <a:xfrm>
            <a:off x="11236305" y="5408270"/>
            <a:ext cx="462989" cy="9144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213F3-404A-9993-5F97-44C0E9B95F62}"/>
              </a:ext>
            </a:extLst>
          </p:cNvPr>
          <p:cNvSpPr txBox="1"/>
          <p:nvPr/>
        </p:nvSpPr>
        <p:spPr>
          <a:xfrm>
            <a:off x="960699" y="1198905"/>
            <a:ext cx="8313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  <a:t>The Campus Lost &amp; Found Portal provides a smart, campus-exclusive digital platform for managing lost and found items efficiently.</a:t>
            </a:r>
            <a:endParaRPr lang="en-IN" sz="1900" dirty="0">
              <a:solidFill>
                <a:schemeClr val="bg1"/>
              </a:solidFill>
              <a:latin typeface="Gilroy-BoldItalic" panose="000008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DD909-779A-5663-C07B-2F864310B42C}"/>
              </a:ext>
            </a:extLst>
          </p:cNvPr>
          <p:cNvSpPr txBox="1"/>
          <p:nvPr/>
        </p:nvSpPr>
        <p:spPr>
          <a:xfrm>
            <a:off x="3221621" y="2648633"/>
            <a:ext cx="79055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  <a:t>It ensures secure access, smooth communication, and quick item recovery through an organized and automated process.</a:t>
            </a:r>
            <a:endParaRPr lang="en-IN" sz="1900" dirty="0">
              <a:solidFill>
                <a:schemeClr val="bg1"/>
              </a:solidFill>
              <a:latin typeface="Gilroy-BoldItalic" panose="000008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B3842-74B9-2016-B12A-65455E29E93D}"/>
              </a:ext>
            </a:extLst>
          </p:cNvPr>
          <p:cNvSpPr txBox="1"/>
          <p:nvPr/>
        </p:nvSpPr>
        <p:spPr>
          <a:xfrm>
            <a:off x="3221621" y="5526916"/>
            <a:ext cx="79055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  <a:t>The project lays the foundation for a scalable, AI-driven, and </a:t>
            </a:r>
            <a:b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</a:br>
            <a: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  <a:t>mobile-ready solution for modern educational institutions.</a:t>
            </a:r>
            <a:endParaRPr lang="en-IN" sz="1900" dirty="0">
              <a:solidFill>
                <a:schemeClr val="bg1"/>
              </a:solidFill>
              <a:latin typeface="Gilroy-BoldItalic" panose="000008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59BD9F-F56B-BE78-FDF9-263BCBCEE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60" y="3673273"/>
            <a:ext cx="1269841" cy="12698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580A2E-CC69-EF00-44BA-1D1916909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71" y="2352267"/>
            <a:ext cx="1269841" cy="12698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1C7D10-2932-C52C-AF83-F76D29325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71" y="5163872"/>
            <a:ext cx="1269841" cy="12698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43B71B-30D0-8750-4E9A-A0106BC84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189" y="894965"/>
            <a:ext cx="1260000" cy="126000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53C4058-9C3B-7B08-3C70-AD805E889E18}"/>
              </a:ext>
            </a:extLst>
          </p:cNvPr>
          <p:cNvSpPr/>
          <p:nvPr/>
        </p:nvSpPr>
        <p:spPr>
          <a:xfrm>
            <a:off x="601882" y="3855283"/>
            <a:ext cx="8866209" cy="91440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22BADA-C630-2A5A-C7DA-1EDCB8ABF019}"/>
              </a:ext>
            </a:extLst>
          </p:cNvPr>
          <p:cNvSpPr/>
          <p:nvPr/>
        </p:nvSpPr>
        <p:spPr>
          <a:xfrm>
            <a:off x="601882" y="3855283"/>
            <a:ext cx="462989" cy="9144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E23982-9159-93DB-853F-0DBC4740EB1F}"/>
              </a:ext>
            </a:extLst>
          </p:cNvPr>
          <p:cNvSpPr txBox="1"/>
          <p:nvPr/>
        </p:nvSpPr>
        <p:spPr>
          <a:xfrm>
            <a:off x="960699" y="3989317"/>
            <a:ext cx="8313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  <a:t>With its modular design, real-time chat, and admin moderation, the system enhances campus connectivity and trust.</a:t>
            </a:r>
            <a:endParaRPr lang="en-IN" sz="1900" dirty="0">
              <a:solidFill>
                <a:schemeClr val="bg1"/>
              </a:solidFill>
              <a:effectLst/>
              <a:latin typeface="Gilroy-BoldItalic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48FF8-AF32-E696-EA85-D7CF461D7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56FB3CA-2CED-8189-8C64-503F00BDCE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5190"/>
          <a:stretch>
            <a:fillRect/>
          </a:stretch>
        </p:blipFill>
        <p:spPr>
          <a:xfrm>
            <a:off x="0" y="0"/>
            <a:ext cx="61726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E4EFBC-0F61-D844-2431-B1C6D07B153B}"/>
              </a:ext>
            </a:extLst>
          </p:cNvPr>
          <p:cNvSpPr txBox="1"/>
          <p:nvPr/>
        </p:nvSpPr>
        <p:spPr>
          <a:xfrm rot="16200000">
            <a:off x="-2842501" y="3244334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545953-F711-7FA1-F6D8-D1892C3DA8B4}"/>
              </a:ext>
            </a:extLst>
          </p:cNvPr>
          <p:cNvSpPr txBox="1"/>
          <p:nvPr/>
        </p:nvSpPr>
        <p:spPr>
          <a:xfrm>
            <a:off x="-11358677" y="30509"/>
            <a:ext cx="7103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Conclusion :</a:t>
            </a:r>
            <a:endParaRPr lang="en-IN" sz="36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632C96-80C6-6220-2D83-BCA1E2859E0F}"/>
              </a:ext>
            </a:extLst>
          </p:cNvPr>
          <p:cNvSpPr/>
          <p:nvPr/>
        </p:nvSpPr>
        <p:spPr>
          <a:xfrm>
            <a:off x="-11590118" y="1064871"/>
            <a:ext cx="8866209" cy="91440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ED8E1A-A9C3-04B6-E0C9-7BA359E2585F}"/>
              </a:ext>
            </a:extLst>
          </p:cNvPr>
          <p:cNvSpPr/>
          <p:nvPr/>
        </p:nvSpPr>
        <p:spPr>
          <a:xfrm>
            <a:off x="-11590118" y="1064871"/>
            <a:ext cx="462989" cy="9144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373CC5-21BB-2232-D2F6-06F6E291D6A8}"/>
              </a:ext>
            </a:extLst>
          </p:cNvPr>
          <p:cNvSpPr/>
          <p:nvPr/>
        </p:nvSpPr>
        <p:spPr>
          <a:xfrm>
            <a:off x="-9203897" y="2514600"/>
            <a:ext cx="8711191" cy="91440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FF7392-CCAD-BADD-CE46-6CFD3F721311}"/>
              </a:ext>
            </a:extLst>
          </p:cNvPr>
          <p:cNvSpPr/>
          <p:nvPr/>
        </p:nvSpPr>
        <p:spPr>
          <a:xfrm>
            <a:off x="-955695" y="2514600"/>
            <a:ext cx="462989" cy="9144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C69C55-F752-89E2-A391-1888DFEF179E}"/>
              </a:ext>
            </a:extLst>
          </p:cNvPr>
          <p:cNvSpPr/>
          <p:nvPr/>
        </p:nvSpPr>
        <p:spPr>
          <a:xfrm>
            <a:off x="-9203897" y="5408270"/>
            <a:ext cx="8711191" cy="91440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5B9566-B17D-A0B5-43C5-07384B87DD08}"/>
              </a:ext>
            </a:extLst>
          </p:cNvPr>
          <p:cNvSpPr/>
          <p:nvPr/>
        </p:nvSpPr>
        <p:spPr>
          <a:xfrm>
            <a:off x="-955695" y="5408270"/>
            <a:ext cx="462989" cy="9144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03B3-E640-2142-0C56-7D2391C6CFC7}"/>
              </a:ext>
            </a:extLst>
          </p:cNvPr>
          <p:cNvSpPr txBox="1"/>
          <p:nvPr/>
        </p:nvSpPr>
        <p:spPr>
          <a:xfrm>
            <a:off x="-11231301" y="1198905"/>
            <a:ext cx="8313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  <a:t>The Campus Lost &amp; Found Portal provides a smart, campus-exclusive digital platform for managing lost and found items efficiently.</a:t>
            </a:r>
            <a:endParaRPr lang="en-IN" sz="1900" dirty="0">
              <a:solidFill>
                <a:schemeClr val="bg1"/>
              </a:solidFill>
              <a:latin typeface="Gilroy-BoldItalic" panose="000008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CEAD37-5D81-D5C9-11D7-16225D8DCE2E}"/>
              </a:ext>
            </a:extLst>
          </p:cNvPr>
          <p:cNvSpPr txBox="1"/>
          <p:nvPr/>
        </p:nvSpPr>
        <p:spPr>
          <a:xfrm>
            <a:off x="-8970379" y="2648633"/>
            <a:ext cx="79055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  <a:t>It ensures secure access, smooth communication, and quick item recovery through an organized and automated process.</a:t>
            </a:r>
            <a:endParaRPr lang="en-IN" sz="1900" dirty="0">
              <a:solidFill>
                <a:schemeClr val="bg1"/>
              </a:solidFill>
              <a:latin typeface="Gilroy-BoldItalic" panose="000008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3784E-5E0E-CCC3-BFE0-495414B73109}"/>
              </a:ext>
            </a:extLst>
          </p:cNvPr>
          <p:cNvSpPr txBox="1"/>
          <p:nvPr/>
        </p:nvSpPr>
        <p:spPr>
          <a:xfrm>
            <a:off x="-8970379" y="5526916"/>
            <a:ext cx="79055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  <a:t>The project lays the foundation for a scalable, AI-driven, and </a:t>
            </a:r>
            <a:b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</a:br>
            <a: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  <a:t>mobile-ready solution for modern educational institutions.</a:t>
            </a:r>
            <a:endParaRPr lang="en-IN" sz="1900" dirty="0">
              <a:solidFill>
                <a:schemeClr val="bg1"/>
              </a:solidFill>
              <a:latin typeface="Gilroy-BoldItalic" panose="000008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2714E7-07A9-2C9F-BB68-B3E9D06D3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540" y="3673273"/>
            <a:ext cx="1269841" cy="12698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B4C0D8-FE27-209E-9AF9-A04F48BA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7129" y="2352267"/>
            <a:ext cx="1269841" cy="12698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7350D-3C6E-143B-69C1-5C6BCB32C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7129" y="5163872"/>
            <a:ext cx="1269841" cy="12698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560943-23E1-9FB8-8675-A10FD5DBD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0811" y="894965"/>
            <a:ext cx="1260000" cy="126000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9D3083-D343-BEE3-D97D-92B39FA45C24}"/>
              </a:ext>
            </a:extLst>
          </p:cNvPr>
          <p:cNvSpPr/>
          <p:nvPr/>
        </p:nvSpPr>
        <p:spPr>
          <a:xfrm>
            <a:off x="-11590118" y="3855283"/>
            <a:ext cx="8866209" cy="91440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8A111A-9246-BB8E-FC82-D023C6BDDE2A}"/>
              </a:ext>
            </a:extLst>
          </p:cNvPr>
          <p:cNvSpPr/>
          <p:nvPr/>
        </p:nvSpPr>
        <p:spPr>
          <a:xfrm>
            <a:off x="-11590118" y="3855283"/>
            <a:ext cx="462989" cy="9144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E07724-82DB-6660-D343-8820266FAE25}"/>
              </a:ext>
            </a:extLst>
          </p:cNvPr>
          <p:cNvSpPr txBox="1"/>
          <p:nvPr/>
        </p:nvSpPr>
        <p:spPr>
          <a:xfrm>
            <a:off x="-11231301" y="3989317"/>
            <a:ext cx="8313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Gilroy-BoldItalic" panose="00000800000000000000" pitchFamily="2" charset="0"/>
              </a:rPr>
              <a:t>With its modular design, real-time chat, and admin moderation, the system enhances campus connectivity and trust.</a:t>
            </a:r>
            <a:endParaRPr lang="en-IN" sz="1900" dirty="0">
              <a:solidFill>
                <a:schemeClr val="bg1"/>
              </a:solidFill>
              <a:effectLst/>
              <a:latin typeface="Gilroy-BoldItalic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63AB1-35F7-2B22-D5E5-E2DEE3C923D9}"/>
              </a:ext>
            </a:extLst>
          </p:cNvPr>
          <p:cNvSpPr txBox="1"/>
          <p:nvPr/>
        </p:nvSpPr>
        <p:spPr>
          <a:xfrm>
            <a:off x="6514091" y="2382559"/>
            <a:ext cx="519836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500" dirty="0">
                <a:solidFill>
                  <a:schemeClr val="accent4"/>
                </a:solidFill>
                <a:latin typeface="Akira Expanded" panose="02000800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1671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FD95AC-BFD5-D1FB-96E2-90719FC60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1993AC-B855-7017-BC24-8CCC755493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5" r="9065"/>
          <a:stretch>
            <a:fillRect/>
          </a:stretch>
        </p:blipFill>
        <p:spPr>
          <a:xfrm>
            <a:off x="411480" y="0"/>
            <a:ext cx="117805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8DA04C-1AC5-29D3-E44C-A72E32F152A2}"/>
              </a:ext>
            </a:extLst>
          </p:cNvPr>
          <p:cNvSpPr txBox="1"/>
          <p:nvPr/>
        </p:nvSpPr>
        <p:spPr>
          <a:xfrm rot="16200000">
            <a:off x="-2397657" y="3244334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C2C5A-1C21-8395-5730-3FAB0092803F}"/>
              </a:ext>
            </a:extLst>
          </p:cNvPr>
          <p:cNvSpPr txBox="1"/>
          <p:nvPr/>
        </p:nvSpPr>
        <p:spPr>
          <a:xfrm>
            <a:off x="411480" y="33135"/>
            <a:ext cx="7103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INTRODUCTION</a:t>
            </a:r>
            <a:r>
              <a:rPr lang="en-IN" sz="4800" b="1" dirty="0">
                <a:solidFill>
                  <a:schemeClr val="bg1">
                    <a:lumMod val="95000"/>
                  </a:schemeClr>
                </a:solidFill>
                <a:latin typeface="Akira Expanded" panose="02000800000000000000" pitchFamily="50" charset="0"/>
              </a:rPr>
              <a:t> </a:t>
            </a:r>
            <a:r>
              <a:rPr lang="en-IN" sz="48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:</a:t>
            </a:r>
            <a:endParaRPr lang="en-IN" sz="36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FE6131-2A39-EDAB-DADC-0C95852909A4}"/>
              </a:ext>
            </a:extLst>
          </p:cNvPr>
          <p:cNvSpPr txBox="1"/>
          <p:nvPr/>
        </p:nvSpPr>
        <p:spPr>
          <a:xfrm>
            <a:off x="411481" y="1575220"/>
            <a:ext cx="7837784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Gilroy-SemiBold" panose="00000700000000000000" pitchFamily="2" charset="0"/>
              </a:rPr>
              <a:t>Students often lose personal items (ID cards, books, gadgets) on campus, and recovery relies on informal methods like word of mouth or group chats.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Gilroy-SemiBold" panose="00000700000000000000" pitchFamily="2" charset="0"/>
              </a:rPr>
              <a:t>Lack of a centralized and secure system makes tracking and reporting lost/found items inefficient and time-consuming.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F935F2-096E-0169-19AC-6E326FB2568A}"/>
              </a:ext>
            </a:extLst>
          </p:cNvPr>
          <p:cNvSpPr txBox="1"/>
          <p:nvPr/>
        </p:nvSpPr>
        <p:spPr>
          <a:xfrm>
            <a:off x="411480" y="967436"/>
            <a:ext cx="22099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accent4"/>
                </a:solidFill>
                <a:latin typeface="Gilroy-ExtraBoldItalic" panose="00000900000000000000" pitchFamily="2" charset="0"/>
              </a:rPr>
              <a:t>Problem</a:t>
            </a:r>
            <a:endParaRPr lang="en-US" sz="3000" dirty="0">
              <a:solidFill>
                <a:schemeClr val="accent4"/>
              </a:solidFill>
              <a:latin typeface="Gilroy-ExtraBoldItalic" panose="000009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B2A7E7-8D63-B7DD-27F7-AA16075AAEC0}"/>
              </a:ext>
            </a:extLst>
          </p:cNvPr>
          <p:cNvSpPr txBox="1"/>
          <p:nvPr/>
        </p:nvSpPr>
        <p:spPr>
          <a:xfrm>
            <a:off x="4340437" y="4642529"/>
            <a:ext cx="7753240" cy="145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Gilroy-SemiBold" panose="00000700000000000000" pitchFamily="2" charset="0"/>
              </a:rPr>
              <a:t>A Campus-Exclusive Lost &amp; Found web portal where students can post, search, and connect about lost or found items.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Gilroy-SemiBold" panose="00000700000000000000" pitchFamily="2" charset="0"/>
              </a:rPr>
              <a:t>Features auto-matching, in-app chat, and an admin panel for monitoring and content management.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094C93-22A0-8759-A6C7-2A91D581935B}"/>
              </a:ext>
            </a:extLst>
          </p:cNvPr>
          <p:cNvSpPr txBox="1"/>
          <p:nvPr/>
        </p:nvSpPr>
        <p:spPr>
          <a:xfrm>
            <a:off x="4340436" y="3956936"/>
            <a:ext cx="29829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rgbClr val="40C057"/>
                </a:solidFill>
                <a:latin typeface="Gilroy-ExtraBoldItalic" panose="00000900000000000000" pitchFamily="2" charset="0"/>
              </a:rPr>
              <a:t>Solution</a:t>
            </a:r>
            <a:endParaRPr lang="en-US" sz="3000" dirty="0">
              <a:solidFill>
                <a:srgbClr val="40C057"/>
              </a:solidFill>
              <a:latin typeface="Gilroy-ExtraBoldItalic" panose="000009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E57BE-C841-B916-EAE5-6346CD44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0" t="14211" b="8100"/>
          <a:stretch>
            <a:fillRect/>
          </a:stretch>
        </p:blipFill>
        <p:spPr>
          <a:xfrm>
            <a:off x="8344485" y="967436"/>
            <a:ext cx="3185829" cy="2779706"/>
          </a:xfrm>
          <a:prstGeom prst="round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0A702B-ABDF-85DD-DDE6-804AC0B1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3" y="3775532"/>
            <a:ext cx="3065317" cy="1526080"/>
          </a:xfrm>
          <a:prstGeom prst="roundRect">
            <a:avLst>
              <a:gd name="adj" fmla="val 7180"/>
            </a:avLst>
          </a:prstGeom>
          <a:effectLst>
            <a:glow rad="660400">
              <a:schemeClr val="bg1">
                <a:alpha val="1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3E12A7-3BCE-CA0C-A67B-A726B3CEE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97" y="4773546"/>
            <a:ext cx="3065317" cy="1526080"/>
          </a:xfrm>
          <a:prstGeom prst="roundRect">
            <a:avLst>
              <a:gd name="adj" fmla="val 6681"/>
            </a:avLst>
          </a:prstGeom>
          <a:effectLst>
            <a:glow rad="660400">
              <a:srgbClr val="155DFC">
                <a:alpha val="5000"/>
              </a:srgbClr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16A1C6-DD21-4317-B7DA-6A295175C3DE}"/>
              </a:ext>
            </a:extLst>
          </p:cNvPr>
          <p:cNvSpPr/>
          <p:nvPr/>
        </p:nvSpPr>
        <p:spPr>
          <a:xfrm>
            <a:off x="944880" y="1426530"/>
            <a:ext cx="1485900" cy="479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7728B-D439-4DD2-215F-996ABC8A7D7E}"/>
              </a:ext>
            </a:extLst>
          </p:cNvPr>
          <p:cNvSpPr/>
          <p:nvPr/>
        </p:nvSpPr>
        <p:spPr>
          <a:xfrm>
            <a:off x="4877043" y="4427040"/>
            <a:ext cx="1487170" cy="55131"/>
          </a:xfrm>
          <a:prstGeom prst="rect">
            <a:avLst/>
          </a:prstGeom>
          <a:solidFill>
            <a:srgbClr val="40C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05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D34E35-2E64-FAE3-FC02-0C0A7567C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130E046-C28E-B1C4-F295-AB863390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5" r="9065"/>
          <a:stretch>
            <a:fillRect/>
          </a:stretch>
        </p:blipFill>
        <p:spPr>
          <a:xfrm>
            <a:off x="411480" y="0"/>
            <a:ext cx="117805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CEB03B-28BC-F728-5A90-A4B05D16D8A2}"/>
              </a:ext>
            </a:extLst>
          </p:cNvPr>
          <p:cNvSpPr txBox="1"/>
          <p:nvPr/>
        </p:nvSpPr>
        <p:spPr>
          <a:xfrm rot="16200000">
            <a:off x="-2397657" y="3244334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3A33872-CC7E-F38E-40BC-57F1AA021640}"/>
              </a:ext>
            </a:extLst>
          </p:cNvPr>
          <p:cNvSpPr/>
          <p:nvPr/>
        </p:nvSpPr>
        <p:spPr>
          <a:xfrm>
            <a:off x="1172333" y="1663757"/>
            <a:ext cx="4616654" cy="1765243"/>
          </a:xfrm>
          <a:prstGeom prst="flowChartAlternateProcess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Gilroy-ExtraBoldItalic" panose="00000900000000000000" pitchFamily="2" charset="0"/>
              </a:rPr>
              <a:t>Create a Secure and campus-verified system.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D7458-6A7C-CC15-CD74-EB6D83A5E4FD}"/>
              </a:ext>
            </a:extLst>
          </p:cNvPr>
          <p:cNvSpPr txBox="1"/>
          <p:nvPr/>
        </p:nvSpPr>
        <p:spPr>
          <a:xfrm>
            <a:off x="1172333" y="412179"/>
            <a:ext cx="7103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objectives</a:t>
            </a:r>
            <a:r>
              <a:rPr lang="en-IN" sz="4800" b="1" dirty="0">
                <a:solidFill>
                  <a:schemeClr val="bg1">
                    <a:lumMod val="95000"/>
                  </a:schemeClr>
                </a:solidFill>
                <a:latin typeface="Akira Expanded" panose="02000800000000000000" pitchFamily="50" charset="0"/>
              </a:rPr>
              <a:t> </a:t>
            </a:r>
            <a:r>
              <a:rPr lang="en-IN" sz="48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:</a:t>
            </a:r>
            <a:endParaRPr lang="en-IN" sz="36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516D2E0B-ABBD-5F46-A37E-6D0A89182582}"/>
              </a:ext>
            </a:extLst>
          </p:cNvPr>
          <p:cNvSpPr/>
          <p:nvPr/>
        </p:nvSpPr>
        <p:spPr>
          <a:xfrm>
            <a:off x="1172333" y="4038497"/>
            <a:ext cx="4616654" cy="1765243"/>
          </a:xfrm>
          <a:prstGeom prst="flowChartAlternateProcess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Gilroy-ExtraBoldItalic" panose="00000900000000000000" pitchFamily="2" charset="0"/>
              </a:rPr>
              <a:t>Facilitates communication through in-app chat.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42068BDA-A231-1AB4-C502-98DE493D8FD2}"/>
              </a:ext>
            </a:extLst>
          </p:cNvPr>
          <p:cNvSpPr/>
          <p:nvPr/>
        </p:nvSpPr>
        <p:spPr>
          <a:xfrm>
            <a:off x="6682166" y="1663757"/>
            <a:ext cx="4616654" cy="1765243"/>
          </a:xfrm>
          <a:prstGeom prst="flowChartAlternateProcess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Gilroy-ExtraBoldItalic" panose="00000900000000000000" pitchFamily="2" charset="0"/>
              </a:rPr>
              <a:t>Simplify item reporting, searching and matching.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C2683B8E-50D6-6A72-B4EF-64286C4E6266}"/>
              </a:ext>
            </a:extLst>
          </p:cNvPr>
          <p:cNvSpPr/>
          <p:nvPr/>
        </p:nvSpPr>
        <p:spPr>
          <a:xfrm>
            <a:off x="6682166" y="4038496"/>
            <a:ext cx="4616654" cy="1765243"/>
          </a:xfrm>
          <a:prstGeom prst="flowChartAlternateProcess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Gilroy-ExtraBoldItalic" panose="00000900000000000000" pitchFamily="2" charset="0"/>
              </a:rPr>
              <a:t>Provides analytics and moderation tools for Admins.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9A40CC-215D-B968-A6D1-D4885CBDA5D5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-663123" y="-228754"/>
            <a:ext cx="529131" cy="151386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10C5B5-AB98-C8C1-C726-6356581E2605}"/>
              </a:ext>
            </a:extLst>
          </p:cNvPr>
          <p:cNvCxnSpPr>
            <a:cxnSpLocks/>
          </p:cNvCxnSpPr>
          <p:nvPr/>
        </p:nvCxnSpPr>
        <p:spPr>
          <a:xfrm flipH="1">
            <a:off x="-3931797" y="-77368"/>
            <a:ext cx="3300295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3F35FF5-DF44-901E-8FFA-8C287E860B9B}"/>
              </a:ext>
            </a:extLst>
          </p:cNvPr>
          <p:cNvSpPr/>
          <p:nvPr/>
        </p:nvSpPr>
        <p:spPr>
          <a:xfrm>
            <a:off x="-133992" y="-318754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8BE560-023F-97E7-F9AF-7C3C32E3F0C7}"/>
              </a:ext>
            </a:extLst>
          </p:cNvPr>
          <p:cNvSpPr txBox="1"/>
          <p:nvPr/>
        </p:nvSpPr>
        <p:spPr>
          <a:xfrm>
            <a:off x="9437003" y="6969418"/>
            <a:ext cx="26735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6652BA"/>
                </a:solidFill>
                <a:latin typeface="Gilroy-BoldItalic" panose="00000800000000000000" pitchFamily="2" charset="0"/>
              </a:rPr>
              <a:t>Eclipse :</a:t>
            </a:r>
            <a:r>
              <a:rPr lang="en-IN" sz="1200" dirty="0">
                <a:solidFill>
                  <a:srgbClr val="6652BA"/>
                </a:solidFill>
                <a:latin typeface="Gilroy-BoldItalic" panose="00000800000000000000" pitchFamily="2" charset="0"/>
              </a:rPr>
              <a:t> </a:t>
            </a:r>
            <a:r>
              <a:rPr lang="en-IN" sz="12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Backend IDE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87A52A-F050-6DEA-07C7-CED268A2A837}"/>
              </a:ext>
            </a:extLst>
          </p:cNvPr>
          <p:cNvCxnSpPr>
            <a:cxnSpLocks/>
          </p:cNvCxnSpPr>
          <p:nvPr/>
        </p:nvCxnSpPr>
        <p:spPr>
          <a:xfrm flipH="1">
            <a:off x="3460973" y="7446154"/>
            <a:ext cx="615780" cy="252414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690C0D-4813-4542-9FAF-1919FC1F8039}"/>
              </a:ext>
            </a:extLst>
          </p:cNvPr>
          <p:cNvCxnSpPr>
            <a:cxnSpLocks/>
          </p:cNvCxnSpPr>
          <p:nvPr/>
        </p:nvCxnSpPr>
        <p:spPr>
          <a:xfrm flipH="1" flipV="1">
            <a:off x="1017273" y="7688734"/>
            <a:ext cx="2458313" cy="9834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DB707E0-A004-8222-DAFF-62DB811C5687}"/>
              </a:ext>
            </a:extLst>
          </p:cNvPr>
          <p:cNvSpPr/>
          <p:nvPr/>
        </p:nvSpPr>
        <p:spPr>
          <a:xfrm>
            <a:off x="4046366" y="7323409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6A241A-4672-CE49-2D89-1D5634B3B500}"/>
              </a:ext>
            </a:extLst>
          </p:cNvPr>
          <p:cNvSpPr/>
          <p:nvPr/>
        </p:nvSpPr>
        <p:spPr>
          <a:xfrm>
            <a:off x="-232193" y="1748312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CCA4EE-6F5C-578E-5E62-4A0FFB342890}"/>
              </a:ext>
            </a:extLst>
          </p:cNvPr>
          <p:cNvSpPr txBox="1"/>
          <p:nvPr/>
        </p:nvSpPr>
        <p:spPr>
          <a:xfrm>
            <a:off x="-2544397" y="5242331"/>
            <a:ext cx="1677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00ACC1"/>
                </a:solidFill>
                <a:latin typeface="Gilroy-BoldItalic" panose="00000800000000000000" pitchFamily="2" charset="0"/>
              </a:rPr>
              <a:t>Tailwind :</a:t>
            </a:r>
            <a:endParaRPr lang="en-IN" sz="1200" dirty="0">
              <a:solidFill>
                <a:srgbClr val="00ACC1"/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10C0D5-6267-149C-62B6-BE0E6486FAA0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-483710" y="1901952"/>
            <a:ext cx="277877" cy="154535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54273-9439-1E09-D0ED-3473E7EDCCBB}"/>
              </a:ext>
            </a:extLst>
          </p:cNvPr>
          <p:cNvCxnSpPr>
            <a:cxnSpLocks/>
          </p:cNvCxnSpPr>
          <p:nvPr/>
        </p:nvCxnSpPr>
        <p:spPr>
          <a:xfrm flipH="1">
            <a:off x="-3133463" y="2054300"/>
            <a:ext cx="2657186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E9C63D60-8DB1-4F36-71D5-D26408817BF0}"/>
              </a:ext>
            </a:extLst>
          </p:cNvPr>
          <p:cNvSpPr/>
          <p:nvPr/>
        </p:nvSpPr>
        <p:spPr>
          <a:xfrm>
            <a:off x="-168553" y="5360919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874462-7D57-BD8E-E220-16DC8B7F8DFE}"/>
              </a:ext>
            </a:extLst>
          </p:cNvPr>
          <p:cNvSpPr txBox="1"/>
          <p:nvPr/>
        </p:nvSpPr>
        <p:spPr>
          <a:xfrm>
            <a:off x="12660511" y="5170247"/>
            <a:ext cx="21958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chemeClr val="bg1">
                    <a:lumMod val="65000"/>
                  </a:schemeClr>
                </a:solidFill>
                <a:latin typeface="Gilroy-BoldItalic" panose="00000800000000000000" pitchFamily="2" charset="0"/>
              </a:rPr>
              <a:t>WebSocket :</a:t>
            </a:r>
            <a:endParaRPr lang="en-IN" sz="1200" dirty="0">
              <a:solidFill>
                <a:schemeClr val="bg1">
                  <a:lumMod val="65000"/>
                </a:schemeClr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E28CBA-BF26-706E-F98B-4C93457830E0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-420070" y="5514559"/>
            <a:ext cx="277877" cy="154535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9548EF0-AA62-EEAA-B8AB-ADCA44077731}"/>
              </a:ext>
            </a:extLst>
          </p:cNvPr>
          <p:cNvSpPr txBox="1"/>
          <p:nvPr/>
        </p:nvSpPr>
        <p:spPr>
          <a:xfrm>
            <a:off x="14678844" y="5242331"/>
            <a:ext cx="1168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Real time </a:t>
            </a:r>
            <a:b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</a:br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Communication</a:t>
            </a:r>
            <a:endParaRPr lang="en-IN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C6A42C-8FAB-6809-FCF1-19FF32AB0A5F}"/>
              </a:ext>
            </a:extLst>
          </p:cNvPr>
          <p:cNvSpPr txBox="1"/>
          <p:nvPr/>
        </p:nvSpPr>
        <p:spPr>
          <a:xfrm>
            <a:off x="954565" y="7143773"/>
            <a:ext cx="18125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29B6F6"/>
                </a:solidFill>
                <a:latin typeface="Gilroy-BoldItalic" panose="00000800000000000000" pitchFamily="2" charset="0"/>
              </a:rPr>
              <a:t>VS CODE :</a:t>
            </a:r>
            <a:endParaRPr lang="en-IN" sz="1200" dirty="0">
              <a:solidFill>
                <a:schemeClr val="bg2">
                  <a:lumMod val="90000"/>
                </a:schemeClr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9CC24B-4300-7F47-8079-85A35C00EC94}"/>
              </a:ext>
            </a:extLst>
          </p:cNvPr>
          <p:cNvCxnSpPr>
            <a:cxnSpLocks/>
          </p:cNvCxnSpPr>
          <p:nvPr/>
        </p:nvCxnSpPr>
        <p:spPr>
          <a:xfrm flipH="1">
            <a:off x="-2491592" y="5669094"/>
            <a:ext cx="2075497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8475A3-A739-8286-D7E8-142134F60E73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12372000" y="-121204"/>
            <a:ext cx="484741" cy="86596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D1EEC9-3624-6BE6-DDB6-48B45F779999}"/>
              </a:ext>
            </a:extLst>
          </p:cNvPr>
          <p:cNvCxnSpPr>
            <a:cxnSpLocks/>
          </p:cNvCxnSpPr>
          <p:nvPr/>
        </p:nvCxnSpPr>
        <p:spPr>
          <a:xfrm flipH="1">
            <a:off x="12848172" y="-31204"/>
            <a:ext cx="3306103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AFF3291-C9F2-39A7-B656-E4AF5894E857}"/>
              </a:ext>
            </a:extLst>
          </p:cNvPr>
          <p:cNvSpPr/>
          <p:nvPr/>
        </p:nvSpPr>
        <p:spPr>
          <a:xfrm>
            <a:off x="12192000" y="-211204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7D58F8-E9AB-8A4B-94EB-0FBC41F0849E}"/>
              </a:ext>
            </a:extLst>
          </p:cNvPr>
          <p:cNvSpPr txBox="1"/>
          <p:nvPr/>
        </p:nvSpPr>
        <p:spPr>
          <a:xfrm>
            <a:off x="-3923126" y="-678565"/>
            <a:ext cx="21656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8BC34A"/>
                </a:solidFill>
                <a:latin typeface="Gilroy-BoldItalic" panose="00000800000000000000" pitchFamily="2" charset="0"/>
              </a:rPr>
              <a:t>Spring Boot :</a:t>
            </a:r>
            <a:endParaRPr lang="en-IN" sz="1200" dirty="0">
              <a:solidFill>
                <a:schemeClr val="bg2">
                  <a:lumMod val="90000"/>
                </a:schemeClr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B3794F5-7044-5E8F-FE9E-4C44EF2DAF94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12638276" y="1426143"/>
            <a:ext cx="264314" cy="143615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2DA648FA-E04A-77D8-846F-AB5349B6E3BD}"/>
              </a:ext>
            </a:extLst>
          </p:cNvPr>
          <p:cNvSpPr/>
          <p:nvPr/>
        </p:nvSpPr>
        <p:spPr>
          <a:xfrm>
            <a:off x="12458276" y="1336143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532476-8498-E6BB-F7E4-0EE1B662DA54}"/>
              </a:ext>
            </a:extLst>
          </p:cNvPr>
          <p:cNvCxnSpPr>
            <a:cxnSpLocks/>
          </p:cNvCxnSpPr>
          <p:nvPr/>
        </p:nvCxnSpPr>
        <p:spPr>
          <a:xfrm flipH="1" flipV="1">
            <a:off x="12892785" y="1569758"/>
            <a:ext cx="3202369" cy="2175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96BAF08-54E5-576C-C069-9968A1000153}"/>
              </a:ext>
            </a:extLst>
          </p:cNvPr>
          <p:cNvSpPr txBox="1"/>
          <p:nvPr/>
        </p:nvSpPr>
        <p:spPr>
          <a:xfrm>
            <a:off x="15169734" y="-424703"/>
            <a:ext cx="1168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Authentication</a:t>
            </a:r>
          </a:p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&amp; Security</a:t>
            </a:r>
            <a:endParaRPr lang="en-IN" sz="10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7BFAA4-A55D-F64A-7636-343B5CFBFCBF}"/>
              </a:ext>
            </a:extLst>
          </p:cNvPr>
          <p:cNvCxnSpPr>
            <a:cxnSpLocks/>
          </p:cNvCxnSpPr>
          <p:nvPr/>
        </p:nvCxnSpPr>
        <p:spPr>
          <a:xfrm>
            <a:off x="12383535" y="3816274"/>
            <a:ext cx="264314" cy="143615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0BFBF07-DA88-14E1-EDE9-52A632FB8DF6}"/>
              </a:ext>
            </a:extLst>
          </p:cNvPr>
          <p:cNvSpPr txBox="1"/>
          <p:nvPr/>
        </p:nvSpPr>
        <p:spPr>
          <a:xfrm>
            <a:off x="12817738" y="1195310"/>
            <a:ext cx="341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8BC34A"/>
                </a:solidFill>
                <a:latin typeface="Gilroy-BoldItalic" panose="00000800000000000000" pitchFamily="2" charset="0"/>
              </a:rPr>
              <a:t>Spring Data JPA :</a:t>
            </a:r>
            <a:endParaRPr lang="en-IN" sz="1200" dirty="0">
              <a:solidFill>
                <a:schemeClr val="bg2">
                  <a:lumMod val="90000"/>
                </a:schemeClr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343924-5028-C87B-81F3-A22D9BA79E4A}"/>
              </a:ext>
            </a:extLst>
          </p:cNvPr>
          <p:cNvCxnSpPr>
            <a:cxnSpLocks/>
          </p:cNvCxnSpPr>
          <p:nvPr/>
        </p:nvCxnSpPr>
        <p:spPr>
          <a:xfrm flipH="1" flipV="1">
            <a:off x="12638044" y="3959889"/>
            <a:ext cx="2233523" cy="12187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05634BA-68D4-A5F9-E959-8EDF6BEE5A5A}"/>
              </a:ext>
            </a:extLst>
          </p:cNvPr>
          <p:cNvSpPr txBox="1"/>
          <p:nvPr/>
        </p:nvSpPr>
        <p:spPr>
          <a:xfrm>
            <a:off x="12789549" y="-457982"/>
            <a:ext cx="256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40C057"/>
                </a:solidFill>
                <a:latin typeface="Gilroy-BoldItalic" panose="00000800000000000000" pitchFamily="2" charset="0"/>
              </a:rPr>
              <a:t>Spring Security :</a:t>
            </a:r>
            <a:endParaRPr lang="en-IN" sz="1200" dirty="0">
              <a:solidFill>
                <a:srgbClr val="40C057"/>
              </a:solidFill>
              <a:latin typeface="Gilroy-BoldItalic" panose="000008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68E01AF-B9D0-1C1E-455A-7506166E6A86}"/>
              </a:ext>
            </a:extLst>
          </p:cNvPr>
          <p:cNvSpPr/>
          <p:nvPr/>
        </p:nvSpPr>
        <p:spPr>
          <a:xfrm>
            <a:off x="12306243" y="3745544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30D5EC-4D0D-8862-AAB6-FAC98CD5E962}"/>
              </a:ext>
            </a:extLst>
          </p:cNvPr>
          <p:cNvSpPr txBox="1"/>
          <p:nvPr/>
        </p:nvSpPr>
        <p:spPr>
          <a:xfrm>
            <a:off x="-1830044" y="1838312"/>
            <a:ext cx="14617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Frontend Framework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F02A6-E41B-46D7-31A8-7348E553F2DA}"/>
              </a:ext>
            </a:extLst>
          </p:cNvPr>
          <p:cNvSpPr txBox="1"/>
          <p:nvPr/>
        </p:nvSpPr>
        <p:spPr>
          <a:xfrm>
            <a:off x="-3146610" y="1516143"/>
            <a:ext cx="30044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err="1">
                <a:solidFill>
                  <a:srgbClr val="53C1DF"/>
                </a:solidFill>
                <a:latin typeface="Gilroy-BoldItalic" panose="00000800000000000000" pitchFamily="2" charset="0"/>
              </a:rPr>
              <a:t>Reactjs</a:t>
            </a:r>
            <a:r>
              <a:rPr lang="en-IN" sz="2600" dirty="0">
                <a:solidFill>
                  <a:schemeClr val="bg1"/>
                </a:solidFill>
                <a:latin typeface="Gilroy-BoldItalic" panose="00000800000000000000" pitchFamily="2" charset="0"/>
              </a:rPr>
              <a:t> </a:t>
            </a:r>
            <a:r>
              <a:rPr lang="en-IN" sz="2600" dirty="0">
                <a:solidFill>
                  <a:srgbClr val="56C7E5"/>
                </a:solidFill>
                <a:latin typeface="Gilroy-BoldItalic" panose="00000800000000000000" pitchFamily="2" charset="0"/>
              </a:rPr>
              <a:t>:</a:t>
            </a:r>
            <a:endParaRPr lang="en-IN" sz="1200" dirty="0">
              <a:solidFill>
                <a:schemeClr val="bg2">
                  <a:lumMod val="90000"/>
                </a:schemeClr>
              </a:solidFill>
              <a:latin typeface="Gilroy-BoldItalic" panose="000008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61A58D-5AF4-F83F-FA60-9A5EB869671E}"/>
              </a:ext>
            </a:extLst>
          </p:cNvPr>
          <p:cNvSpPr txBox="1"/>
          <p:nvPr/>
        </p:nvSpPr>
        <p:spPr>
          <a:xfrm>
            <a:off x="-1990966" y="-300807"/>
            <a:ext cx="14337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Backend Framework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965BFE-35DA-5B45-BF06-3EE7CCAE62EB}"/>
              </a:ext>
            </a:extLst>
          </p:cNvPr>
          <p:cNvSpPr txBox="1"/>
          <p:nvPr/>
        </p:nvSpPr>
        <p:spPr>
          <a:xfrm>
            <a:off x="15339434" y="1349216"/>
            <a:ext cx="7390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ORM/DB</a:t>
            </a:r>
            <a:endParaRPr lang="en-IN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46DAAF-5389-CE1B-6CD5-39B6EBCF77EE}"/>
              </a:ext>
            </a:extLst>
          </p:cNvPr>
          <p:cNvSpPr txBox="1"/>
          <p:nvPr/>
        </p:nvSpPr>
        <p:spPr>
          <a:xfrm>
            <a:off x="-1049892" y="5447423"/>
            <a:ext cx="7390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Styling</a:t>
            </a:r>
            <a:endParaRPr lang="en-IN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C0D9A9-75ED-73D9-300A-9544DF070EBA}"/>
              </a:ext>
            </a:extLst>
          </p:cNvPr>
          <p:cNvSpPr txBox="1"/>
          <p:nvPr/>
        </p:nvSpPr>
        <p:spPr>
          <a:xfrm>
            <a:off x="2546939" y="7465846"/>
            <a:ext cx="993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Frontend IDE</a:t>
            </a:r>
            <a:endParaRPr lang="en-IN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819ED4B-E9B4-8132-46A3-8BB8B91AEF0F}"/>
              </a:ext>
            </a:extLst>
          </p:cNvPr>
          <p:cNvSpPr txBox="1"/>
          <p:nvPr/>
        </p:nvSpPr>
        <p:spPr>
          <a:xfrm>
            <a:off x="14002495" y="3725855"/>
            <a:ext cx="993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Database</a:t>
            </a:r>
            <a:endParaRPr lang="en-IN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3FC8C3-4D75-6E48-1380-E852983A7FD2}"/>
              </a:ext>
            </a:extLst>
          </p:cNvPr>
          <p:cNvSpPr txBox="1"/>
          <p:nvPr/>
        </p:nvSpPr>
        <p:spPr>
          <a:xfrm>
            <a:off x="12714240" y="3546053"/>
            <a:ext cx="1426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FFD705"/>
                </a:solidFill>
                <a:latin typeface="Gilroy-BoldItalic" panose="00000800000000000000" pitchFamily="2" charset="0"/>
              </a:rPr>
              <a:t>MySQL :</a:t>
            </a:r>
            <a:endParaRPr lang="en-IN" sz="1200" dirty="0">
              <a:solidFill>
                <a:srgbClr val="FFD705"/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C32532-0A75-8DA6-3357-44B2282CB1A3}"/>
              </a:ext>
            </a:extLst>
          </p:cNvPr>
          <p:cNvCxnSpPr>
            <a:cxnSpLocks/>
          </p:cNvCxnSpPr>
          <p:nvPr/>
        </p:nvCxnSpPr>
        <p:spPr>
          <a:xfrm>
            <a:off x="12365239" y="5420134"/>
            <a:ext cx="359462" cy="158183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B9BCE13-CC11-698F-AEA9-D57DDFF360BA}"/>
              </a:ext>
            </a:extLst>
          </p:cNvPr>
          <p:cNvCxnSpPr>
            <a:cxnSpLocks/>
          </p:cNvCxnSpPr>
          <p:nvPr/>
        </p:nvCxnSpPr>
        <p:spPr>
          <a:xfrm flipH="1" flipV="1">
            <a:off x="12714240" y="5574652"/>
            <a:ext cx="3056682" cy="26343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F4B73C58-CDCB-9575-BFC2-18DC672DB076}"/>
              </a:ext>
            </a:extLst>
          </p:cNvPr>
          <p:cNvSpPr/>
          <p:nvPr/>
        </p:nvSpPr>
        <p:spPr>
          <a:xfrm>
            <a:off x="12287947" y="5349404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C62A9A0-F9A2-DEBA-A3B8-E83785E7837B}"/>
              </a:ext>
            </a:extLst>
          </p:cNvPr>
          <p:cNvCxnSpPr>
            <a:cxnSpLocks/>
          </p:cNvCxnSpPr>
          <p:nvPr/>
        </p:nvCxnSpPr>
        <p:spPr>
          <a:xfrm flipV="1">
            <a:off x="8482019" y="7396915"/>
            <a:ext cx="942833" cy="141662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76FE0FF8-D1EE-BE21-454B-FCC08B5535A6}"/>
              </a:ext>
            </a:extLst>
          </p:cNvPr>
          <p:cNvSpPr/>
          <p:nvPr/>
        </p:nvSpPr>
        <p:spPr>
          <a:xfrm>
            <a:off x="8451632" y="7415832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A2B89CB-CFF2-DADC-3700-ED14B8E36DFC}"/>
              </a:ext>
            </a:extLst>
          </p:cNvPr>
          <p:cNvCxnSpPr>
            <a:cxnSpLocks/>
          </p:cNvCxnSpPr>
          <p:nvPr/>
        </p:nvCxnSpPr>
        <p:spPr>
          <a:xfrm flipH="1" flipV="1">
            <a:off x="9400064" y="7389995"/>
            <a:ext cx="2398946" cy="1243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31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D2E92-411B-21A2-3280-7D962FC92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E1EA052-4085-8DE8-2D56-4F7BD52706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5" r="9065"/>
          <a:stretch>
            <a:fillRect/>
          </a:stretch>
        </p:blipFill>
        <p:spPr>
          <a:xfrm>
            <a:off x="411480" y="0"/>
            <a:ext cx="117805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4CD642-8942-251A-4950-E3041F84940E}"/>
              </a:ext>
            </a:extLst>
          </p:cNvPr>
          <p:cNvSpPr txBox="1"/>
          <p:nvPr/>
        </p:nvSpPr>
        <p:spPr>
          <a:xfrm rot="16200000">
            <a:off x="-2397657" y="3244334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B6119-9366-BD76-C8BB-3968EBC0F5B7}"/>
              </a:ext>
            </a:extLst>
          </p:cNvPr>
          <p:cNvSpPr txBox="1"/>
          <p:nvPr/>
        </p:nvSpPr>
        <p:spPr>
          <a:xfrm>
            <a:off x="1076386" y="0"/>
            <a:ext cx="10450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Technology stack :</a:t>
            </a:r>
            <a:endParaRPr lang="en-IN" sz="44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F398026E-D3DE-E6A6-3870-2BF9F81404CA}"/>
              </a:ext>
            </a:extLst>
          </p:cNvPr>
          <p:cNvSpPr/>
          <p:nvPr/>
        </p:nvSpPr>
        <p:spPr>
          <a:xfrm rot="479939">
            <a:off x="3355622" y="1044585"/>
            <a:ext cx="5736558" cy="5492099"/>
          </a:xfrm>
          <a:prstGeom prst="blockArc">
            <a:avLst>
              <a:gd name="adj1" fmla="val 10800000"/>
              <a:gd name="adj2" fmla="val 12655357"/>
              <a:gd name="adj3" fmla="val 1687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AC23EE56-34FD-2413-1704-522CB42318D4}"/>
              </a:ext>
            </a:extLst>
          </p:cNvPr>
          <p:cNvSpPr/>
          <p:nvPr/>
        </p:nvSpPr>
        <p:spPr>
          <a:xfrm rot="2855309">
            <a:off x="3355622" y="1044585"/>
            <a:ext cx="5736558" cy="5492099"/>
          </a:xfrm>
          <a:prstGeom prst="blockArc">
            <a:avLst>
              <a:gd name="adj1" fmla="val 10800000"/>
              <a:gd name="adj2" fmla="val 12655357"/>
              <a:gd name="adj3" fmla="val 1687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7DBEFF93-039F-67B2-1A4F-7B098ECDF001}"/>
              </a:ext>
            </a:extLst>
          </p:cNvPr>
          <p:cNvSpPr/>
          <p:nvPr/>
        </p:nvSpPr>
        <p:spPr>
          <a:xfrm rot="5273219">
            <a:off x="3355622" y="1044585"/>
            <a:ext cx="5736558" cy="5492099"/>
          </a:xfrm>
          <a:prstGeom prst="blockArc">
            <a:avLst>
              <a:gd name="adj1" fmla="val 10800000"/>
              <a:gd name="adj2" fmla="val 12655357"/>
              <a:gd name="adj3" fmla="val 1687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2" name="Block Arc 41">
            <a:extLst>
              <a:ext uri="{FF2B5EF4-FFF2-40B4-BE49-F238E27FC236}">
                <a16:creationId xmlns:a16="http://schemas.microsoft.com/office/drawing/2014/main" id="{4C4348B5-F73C-9516-0A75-92FF88ED243C}"/>
              </a:ext>
            </a:extLst>
          </p:cNvPr>
          <p:cNvSpPr/>
          <p:nvPr/>
        </p:nvSpPr>
        <p:spPr>
          <a:xfrm rot="7679939">
            <a:off x="3355622" y="1044585"/>
            <a:ext cx="5736558" cy="5492099"/>
          </a:xfrm>
          <a:prstGeom prst="blockArc">
            <a:avLst>
              <a:gd name="adj1" fmla="val 10800000"/>
              <a:gd name="adj2" fmla="val 12655357"/>
              <a:gd name="adj3" fmla="val 1687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3" name="Block Arc 42">
            <a:extLst>
              <a:ext uri="{FF2B5EF4-FFF2-40B4-BE49-F238E27FC236}">
                <a16:creationId xmlns:a16="http://schemas.microsoft.com/office/drawing/2014/main" id="{8CEF1EA5-BE18-6A3C-5391-0E46AF859FE7}"/>
              </a:ext>
            </a:extLst>
          </p:cNvPr>
          <p:cNvSpPr/>
          <p:nvPr/>
        </p:nvSpPr>
        <p:spPr>
          <a:xfrm rot="10079939">
            <a:off x="3355622" y="1044585"/>
            <a:ext cx="5736558" cy="5492099"/>
          </a:xfrm>
          <a:prstGeom prst="blockArc">
            <a:avLst>
              <a:gd name="adj1" fmla="val 10800000"/>
              <a:gd name="adj2" fmla="val 12655357"/>
              <a:gd name="adj3" fmla="val 1687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4" name="Block Arc 43">
            <a:extLst>
              <a:ext uri="{FF2B5EF4-FFF2-40B4-BE49-F238E27FC236}">
                <a16:creationId xmlns:a16="http://schemas.microsoft.com/office/drawing/2014/main" id="{0CE050F2-43EE-677D-5968-0131E39AA676}"/>
              </a:ext>
            </a:extLst>
          </p:cNvPr>
          <p:cNvSpPr/>
          <p:nvPr/>
        </p:nvSpPr>
        <p:spPr>
          <a:xfrm rot="12479939">
            <a:off x="3355622" y="1044585"/>
            <a:ext cx="5736558" cy="5492099"/>
          </a:xfrm>
          <a:prstGeom prst="blockArc">
            <a:avLst>
              <a:gd name="adj1" fmla="val 10800000"/>
              <a:gd name="adj2" fmla="val 12655357"/>
              <a:gd name="adj3" fmla="val 1687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5" name="Block Arc 44">
            <a:extLst>
              <a:ext uri="{FF2B5EF4-FFF2-40B4-BE49-F238E27FC236}">
                <a16:creationId xmlns:a16="http://schemas.microsoft.com/office/drawing/2014/main" id="{174374CD-2AAE-BDD1-245E-1FD986C3467A}"/>
              </a:ext>
            </a:extLst>
          </p:cNvPr>
          <p:cNvSpPr/>
          <p:nvPr/>
        </p:nvSpPr>
        <p:spPr>
          <a:xfrm rot="14879939">
            <a:off x="3355622" y="1044585"/>
            <a:ext cx="5736558" cy="5492099"/>
          </a:xfrm>
          <a:prstGeom prst="blockArc">
            <a:avLst>
              <a:gd name="adj1" fmla="val 10800000"/>
              <a:gd name="adj2" fmla="val 12655357"/>
              <a:gd name="adj3" fmla="val 1687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2172EE67-D530-4965-E969-42A4F2A828DD}"/>
              </a:ext>
            </a:extLst>
          </p:cNvPr>
          <p:cNvSpPr/>
          <p:nvPr/>
        </p:nvSpPr>
        <p:spPr>
          <a:xfrm rot="17279939">
            <a:off x="3355622" y="1044585"/>
            <a:ext cx="5736558" cy="5492099"/>
          </a:xfrm>
          <a:prstGeom prst="blockArc">
            <a:avLst>
              <a:gd name="adj1" fmla="val 10800000"/>
              <a:gd name="adj2" fmla="val 12655357"/>
              <a:gd name="adj3" fmla="val 1687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7" name="Block Arc 46">
            <a:extLst>
              <a:ext uri="{FF2B5EF4-FFF2-40B4-BE49-F238E27FC236}">
                <a16:creationId xmlns:a16="http://schemas.microsoft.com/office/drawing/2014/main" id="{E95D3089-5960-3A3E-CA48-BFA7B56E0669}"/>
              </a:ext>
            </a:extLst>
          </p:cNvPr>
          <p:cNvSpPr/>
          <p:nvPr/>
        </p:nvSpPr>
        <p:spPr>
          <a:xfrm rot="19679939">
            <a:off x="3355622" y="1044585"/>
            <a:ext cx="5736558" cy="5492099"/>
          </a:xfrm>
          <a:prstGeom prst="blockArc">
            <a:avLst>
              <a:gd name="adj1" fmla="val 10800000"/>
              <a:gd name="adj2" fmla="val 12655357"/>
              <a:gd name="adj3" fmla="val 1687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55C00C-A2B5-9646-C89B-9D488C82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22" y="5795657"/>
            <a:ext cx="804448" cy="752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68B724-32BB-91E0-9112-A9952EBF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968" y="5394229"/>
            <a:ext cx="804448" cy="830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DD897B-E8E7-267D-837B-3518B77B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59" y="3472820"/>
            <a:ext cx="809919" cy="8099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810346-869B-33B6-4DE6-570B86B6F7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73" y="4095877"/>
            <a:ext cx="772459" cy="772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005F9-47FC-B497-F982-FE1E995390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78" y="5159154"/>
            <a:ext cx="701234" cy="5287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08DB86-57DB-3085-BAB9-A8879FFFFD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706" y="1063452"/>
            <a:ext cx="775686" cy="7756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F68FF6-1F84-8F1D-314C-A9B4AAAD7D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71" y="1958068"/>
            <a:ext cx="756144" cy="75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24EA6F-61F8-495A-BA82-CC6F88FFCE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34" y="1241922"/>
            <a:ext cx="830998" cy="8309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675CFE-6F43-B3E1-569F-E655786BE5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68" y="2402181"/>
            <a:ext cx="794458" cy="79445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D2A6B00-8F25-46A5-96E5-9FA9114E9028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4011624" y="1405636"/>
            <a:ext cx="529131" cy="151386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BFD77DD-AD96-07E6-5E3E-5DB4196753AF}"/>
              </a:ext>
            </a:extLst>
          </p:cNvPr>
          <p:cNvCxnSpPr>
            <a:cxnSpLocks/>
          </p:cNvCxnSpPr>
          <p:nvPr/>
        </p:nvCxnSpPr>
        <p:spPr>
          <a:xfrm flipH="1">
            <a:off x="742950" y="1557022"/>
            <a:ext cx="3300295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6FA621A-7025-C543-DD49-5F2DD288531E}"/>
              </a:ext>
            </a:extLst>
          </p:cNvPr>
          <p:cNvSpPr/>
          <p:nvPr/>
        </p:nvSpPr>
        <p:spPr>
          <a:xfrm>
            <a:off x="4540755" y="1315636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B0C206-511D-8430-FE7E-B4E8F7914D7B}"/>
              </a:ext>
            </a:extLst>
          </p:cNvPr>
          <p:cNvSpPr txBox="1"/>
          <p:nvPr/>
        </p:nvSpPr>
        <p:spPr>
          <a:xfrm>
            <a:off x="7979057" y="5989559"/>
            <a:ext cx="26735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6652BA"/>
                </a:solidFill>
                <a:latin typeface="Gilroy-BoldItalic" panose="00000800000000000000" pitchFamily="2" charset="0"/>
              </a:rPr>
              <a:t>Eclipse :</a:t>
            </a:r>
            <a:r>
              <a:rPr lang="en-IN" sz="1200" dirty="0">
                <a:solidFill>
                  <a:srgbClr val="6652BA"/>
                </a:solidFill>
                <a:latin typeface="Gilroy-BoldItalic" panose="00000800000000000000" pitchFamily="2" charset="0"/>
              </a:rPr>
              <a:t> </a:t>
            </a:r>
            <a:r>
              <a:rPr lang="en-IN" sz="12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Backend IDE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DC0721-C813-C88F-AFFC-9E8E38D5AE33}"/>
              </a:ext>
            </a:extLst>
          </p:cNvPr>
          <p:cNvCxnSpPr>
            <a:cxnSpLocks/>
          </p:cNvCxnSpPr>
          <p:nvPr/>
        </p:nvCxnSpPr>
        <p:spPr>
          <a:xfrm flipH="1">
            <a:off x="3912405" y="6204752"/>
            <a:ext cx="615780" cy="252414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50DC658-A4B5-F094-18EC-7744C7DA5490}"/>
              </a:ext>
            </a:extLst>
          </p:cNvPr>
          <p:cNvCxnSpPr>
            <a:cxnSpLocks/>
          </p:cNvCxnSpPr>
          <p:nvPr/>
        </p:nvCxnSpPr>
        <p:spPr>
          <a:xfrm flipH="1" flipV="1">
            <a:off x="1468705" y="6447332"/>
            <a:ext cx="2458313" cy="9834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60ECF7C-38E8-B351-6D28-A7C584DF7054}"/>
              </a:ext>
            </a:extLst>
          </p:cNvPr>
          <p:cNvSpPr/>
          <p:nvPr/>
        </p:nvSpPr>
        <p:spPr>
          <a:xfrm>
            <a:off x="4497798" y="6082007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1355420-3BE8-9627-83D9-B4750C052C93}"/>
              </a:ext>
            </a:extLst>
          </p:cNvPr>
          <p:cNvSpPr/>
          <p:nvPr/>
        </p:nvSpPr>
        <p:spPr>
          <a:xfrm>
            <a:off x="3437545" y="2672990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140761-86D1-8FF6-8B73-1ADE6D40D6D6}"/>
              </a:ext>
            </a:extLst>
          </p:cNvPr>
          <p:cNvSpPr txBox="1"/>
          <p:nvPr/>
        </p:nvSpPr>
        <p:spPr>
          <a:xfrm>
            <a:off x="1023581" y="4441573"/>
            <a:ext cx="1677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00ACC1"/>
                </a:solidFill>
                <a:latin typeface="Gilroy-BoldItalic" panose="00000800000000000000" pitchFamily="2" charset="0"/>
              </a:rPr>
              <a:t>Tailwind :</a:t>
            </a:r>
            <a:endParaRPr lang="en-IN" sz="1200" dirty="0">
              <a:solidFill>
                <a:srgbClr val="00ACC1"/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4520BE-485A-3E1B-5DC5-BEFD40C97CCD}"/>
              </a:ext>
            </a:extLst>
          </p:cNvPr>
          <p:cNvCxnSpPr>
            <a:cxnSpLocks/>
            <a:stCxn id="72" idx="3"/>
          </p:cNvCxnSpPr>
          <p:nvPr/>
        </p:nvCxnSpPr>
        <p:spPr>
          <a:xfrm flipH="1">
            <a:off x="3186028" y="2826630"/>
            <a:ext cx="277877" cy="154535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B6DAFB-BE32-9D9C-ECD2-F9AE0F24B355}"/>
              </a:ext>
            </a:extLst>
          </p:cNvPr>
          <p:cNvCxnSpPr>
            <a:cxnSpLocks/>
          </p:cNvCxnSpPr>
          <p:nvPr/>
        </p:nvCxnSpPr>
        <p:spPr>
          <a:xfrm flipH="1">
            <a:off x="536275" y="2978978"/>
            <a:ext cx="2657186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C8C36AF1-9116-F00A-0D21-7245D6835B9A}"/>
              </a:ext>
            </a:extLst>
          </p:cNvPr>
          <p:cNvSpPr/>
          <p:nvPr/>
        </p:nvSpPr>
        <p:spPr>
          <a:xfrm>
            <a:off x="3399425" y="4560161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FB5A68-84F5-5CBD-1A67-C858BC73B10A}"/>
              </a:ext>
            </a:extLst>
          </p:cNvPr>
          <p:cNvSpPr txBox="1"/>
          <p:nvPr/>
        </p:nvSpPr>
        <p:spPr>
          <a:xfrm>
            <a:off x="8867249" y="5100799"/>
            <a:ext cx="21958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chemeClr val="bg1">
                    <a:lumMod val="65000"/>
                  </a:schemeClr>
                </a:solidFill>
                <a:latin typeface="Gilroy-BoldItalic" panose="00000800000000000000" pitchFamily="2" charset="0"/>
              </a:rPr>
              <a:t>WebSocket :</a:t>
            </a:r>
            <a:endParaRPr lang="en-IN" sz="1200" dirty="0">
              <a:solidFill>
                <a:schemeClr val="bg1">
                  <a:lumMod val="65000"/>
                </a:schemeClr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6D06F32-7E07-8894-4BFC-7372FCD05366}"/>
              </a:ext>
            </a:extLst>
          </p:cNvPr>
          <p:cNvCxnSpPr>
            <a:cxnSpLocks/>
            <a:stCxn id="85" idx="3"/>
          </p:cNvCxnSpPr>
          <p:nvPr/>
        </p:nvCxnSpPr>
        <p:spPr>
          <a:xfrm flipH="1">
            <a:off x="3147908" y="4713801"/>
            <a:ext cx="277877" cy="154535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561E86-67E0-BBBF-22FE-2BECB165E1B4}"/>
              </a:ext>
            </a:extLst>
          </p:cNvPr>
          <p:cNvSpPr txBox="1"/>
          <p:nvPr/>
        </p:nvSpPr>
        <p:spPr>
          <a:xfrm>
            <a:off x="10885582" y="5172883"/>
            <a:ext cx="1168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Real time </a:t>
            </a:r>
            <a:b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</a:br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Communication</a:t>
            </a:r>
            <a:endParaRPr lang="en-IN" sz="1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C347F8F-6654-119E-D144-C08C6055769B}"/>
              </a:ext>
            </a:extLst>
          </p:cNvPr>
          <p:cNvSpPr txBox="1"/>
          <p:nvPr/>
        </p:nvSpPr>
        <p:spPr>
          <a:xfrm>
            <a:off x="1376239" y="6042155"/>
            <a:ext cx="18125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29B6F6"/>
                </a:solidFill>
                <a:latin typeface="Gilroy-BoldItalic" panose="00000800000000000000" pitchFamily="2" charset="0"/>
              </a:rPr>
              <a:t>VS CODE :</a:t>
            </a:r>
            <a:endParaRPr lang="en-IN" sz="1200" dirty="0">
              <a:solidFill>
                <a:schemeClr val="bg2">
                  <a:lumMod val="90000"/>
                </a:schemeClr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D90BDDB-8427-BD0A-949A-52492F265F9B}"/>
              </a:ext>
            </a:extLst>
          </p:cNvPr>
          <p:cNvCxnSpPr>
            <a:cxnSpLocks/>
          </p:cNvCxnSpPr>
          <p:nvPr/>
        </p:nvCxnSpPr>
        <p:spPr>
          <a:xfrm flipH="1">
            <a:off x="1076386" y="4868336"/>
            <a:ext cx="2075497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F58C3C8-4A4D-0A78-D918-EB6C50599C8C}"/>
              </a:ext>
            </a:extLst>
          </p:cNvPr>
          <p:cNvCxnSpPr>
            <a:cxnSpLocks/>
            <a:stCxn id="112" idx="6"/>
          </p:cNvCxnSpPr>
          <p:nvPr/>
        </p:nvCxnSpPr>
        <p:spPr>
          <a:xfrm>
            <a:off x="7372428" y="1170115"/>
            <a:ext cx="484741" cy="86596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3291CBA-1F33-EAA5-181E-B6E7250E0972}"/>
              </a:ext>
            </a:extLst>
          </p:cNvPr>
          <p:cNvCxnSpPr>
            <a:cxnSpLocks/>
          </p:cNvCxnSpPr>
          <p:nvPr/>
        </p:nvCxnSpPr>
        <p:spPr>
          <a:xfrm flipH="1">
            <a:off x="7848600" y="1260115"/>
            <a:ext cx="3306103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0C795675-4CB9-CFF2-EE60-F74FA3D69775}"/>
              </a:ext>
            </a:extLst>
          </p:cNvPr>
          <p:cNvSpPr/>
          <p:nvPr/>
        </p:nvSpPr>
        <p:spPr>
          <a:xfrm>
            <a:off x="7192428" y="1080115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32133DB-8FD9-BC85-91B4-E94FC7C63DC4}"/>
              </a:ext>
            </a:extLst>
          </p:cNvPr>
          <p:cNvSpPr txBox="1"/>
          <p:nvPr/>
        </p:nvSpPr>
        <p:spPr>
          <a:xfrm>
            <a:off x="677756" y="1137514"/>
            <a:ext cx="21656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8BC34A"/>
                </a:solidFill>
                <a:latin typeface="Gilroy-BoldItalic" panose="00000800000000000000" pitchFamily="2" charset="0"/>
              </a:rPr>
              <a:t>Spring Boot :</a:t>
            </a:r>
            <a:endParaRPr lang="en-IN" sz="1200" dirty="0">
              <a:solidFill>
                <a:schemeClr val="bg2">
                  <a:lumMod val="90000"/>
                </a:schemeClr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674B67B-A5F3-866D-62B4-99790485B4A5}"/>
              </a:ext>
            </a:extLst>
          </p:cNvPr>
          <p:cNvCxnSpPr>
            <a:cxnSpLocks/>
            <a:stCxn id="126" idx="6"/>
          </p:cNvCxnSpPr>
          <p:nvPr/>
        </p:nvCxnSpPr>
        <p:spPr>
          <a:xfrm>
            <a:off x="8666469" y="2162408"/>
            <a:ext cx="264314" cy="143615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FCBFFB8E-050F-205A-DED8-A0ED49D26188}"/>
              </a:ext>
            </a:extLst>
          </p:cNvPr>
          <p:cNvSpPr/>
          <p:nvPr/>
        </p:nvSpPr>
        <p:spPr>
          <a:xfrm>
            <a:off x="8486469" y="2072408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160D85D-E27E-BF34-0C67-B87A80634FB1}"/>
              </a:ext>
            </a:extLst>
          </p:cNvPr>
          <p:cNvCxnSpPr>
            <a:cxnSpLocks/>
          </p:cNvCxnSpPr>
          <p:nvPr/>
        </p:nvCxnSpPr>
        <p:spPr>
          <a:xfrm flipH="1" flipV="1">
            <a:off x="8920978" y="2306023"/>
            <a:ext cx="3202369" cy="2175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9D2B315-509E-7911-2611-EFC88A1DC4B2}"/>
              </a:ext>
            </a:extLst>
          </p:cNvPr>
          <p:cNvSpPr txBox="1"/>
          <p:nvPr/>
        </p:nvSpPr>
        <p:spPr>
          <a:xfrm>
            <a:off x="10170162" y="866616"/>
            <a:ext cx="1168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Authentication</a:t>
            </a:r>
          </a:p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&amp; Security</a:t>
            </a:r>
            <a:endParaRPr lang="en-IN" sz="1000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4A3464C-D04C-ADB3-A5F1-B938973863C5}"/>
              </a:ext>
            </a:extLst>
          </p:cNvPr>
          <p:cNvCxnSpPr>
            <a:cxnSpLocks/>
          </p:cNvCxnSpPr>
          <p:nvPr/>
        </p:nvCxnSpPr>
        <p:spPr>
          <a:xfrm>
            <a:off x="9069359" y="3743041"/>
            <a:ext cx="264314" cy="143615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54D8732B-B4A4-F734-BB80-14B7AEFEEA37}"/>
              </a:ext>
            </a:extLst>
          </p:cNvPr>
          <p:cNvSpPr txBox="1"/>
          <p:nvPr/>
        </p:nvSpPr>
        <p:spPr>
          <a:xfrm>
            <a:off x="8832009" y="1919020"/>
            <a:ext cx="341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8BC34A"/>
                </a:solidFill>
                <a:latin typeface="Gilroy-BoldItalic" panose="00000800000000000000" pitchFamily="2" charset="0"/>
              </a:rPr>
              <a:t>Spring Data JPA :</a:t>
            </a:r>
            <a:endParaRPr lang="en-IN" sz="1200" dirty="0">
              <a:solidFill>
                <a:schemeClr val="bg2">
                  <a:lumMod val="90000"/>
                </a:schemeClr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BCF6C70-8D64-C1F6-0643-F171E28CE24B}"/>
              </a:ext>
            </a:extLst>
          </p:cNvPr>
          <p:cNvCxnSpPr>
            <a:cxnSpLocks/>
          </p:cNvCxnSpPr>
          <p:nvPr/>
        </p:nvCxnSpPr>
        <p:spPr>
          <a:xfrm flipH="1" flipV="1">
            <a:off x="9323868" y="3886656"/>
            <a:ext cx="2233523" cy="12187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034718F-A816-DF88-D11A-80CC46CB73F7}"/>
              </a:ext>
            </a:extLst>
          </p:cNvPr>
          <p:cNvSpPr txBox="1"/>
          <p:nvPr/>
        </p:nvSpPr>
        <p:spPr>
          <a:xfrm>
            <a:off x="7789977" y="833337"/>
            <a:ext cx="256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40C057"/>
                </a:solidFill>
                <a:latin typeface="Gilroy-BoldItalic" panose="00000800000000000000" pitchFamily="2" charset="0"/>
              </a:rPr>
              <a:t>Spring Security :</a:t>
            </a:r>
            <a:endParaRPr lang="en-IN" sz="1200" dirty="0">
              <a:solidFill>
                <a:srgbClr val="40C057"/>
              </a:solidFill>
              <a:latin typeface="Gilroy-BoldItalic" panose="00000800000000000000" pitchFamily="2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EA7B2DB-FF5E-1F6E-D127-2688085CE530}"/>
              </a:ext>
            </a:extLst>
          </p:cNvPr>
          <p:cNvSpPr/>
          <p:nvPr/>
        </p:nvSpPr>
        <p:spPr>
          <a:xfrm>
            <a:off x="8992067" y="3672311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7453F8E-B667-C583-B516-FD451B54978B}"/>
              </a:ext>
            </a:extLst>
          </p:cNvPr>
          <p:cNvSpPr txBox="1"/>
          <p:nvPr/>
        </p:nvSpPr>
        <p:spPr>
          <a:xfrm>
            <a:off x="1839694" y="2762990"/>
            <a:ext cx="14617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Frontend Framework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6547F7-0191-519E-BBDE-09E279908D00}"/>
              </a:ext>
            </a:extLst>
          </p:cNvPr>
          <p:cNvSpPr txBox="1"/>
          <p:nvPr/>
        </p:nvSpPr>
        <p:spPr>
          <a:xfrm>
            <a:off x="515487" y="2564611"/>
            <a:ext cx="30044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err="1">
                <a:solidFill>
                  <a:srgbClr val="53C1DF"/>
                </a:solidFill>
                <a:latin typeface="Gilroy-BoldItalic" panose="00000800000000000000" pitchFamily="2" charset="0"/>
              </a:rPr>
              <a:t>Reactjs</a:t>
            </a:r>
            <a:r>
              <a:rPr lang="en-IN" sz="2600" dirty="0">
                <a:solidFill>
                  <a:schemeClr val="bg1"/>
                </a:solidFill>
                <a:latin typeface="Gilroy-BoldItalic" panose="00000800000000000000" pitchFamily="2" charset="0"/>
              </a:rPr>
              <a:t> </a:t>
            </a:r>
            <a:r>
              <a:rPr lang="en-IN" sz="2600" dirty="0">
                <a:solidFill>
                  <a:srgbClr val="56C7E5"/>
                </a:solidFill>
                <a:latin typeface="Gilroy-BoldItalic" panose="00000800000000000000" pitchFamily="2" charset="0"/>
              </a:rPr>
              <a:t>:</a:t>
            </a:r>
            <a:endParaRPr lang="en-IN" sz="1200" dirty="0">
              <a:solidFill>
                <a:schemeClr val="bg2">
                  <a:lumMod val="90000"/>
                </a:schemeClr>
              </a:solidFill>
              <a:latin typeface="Gilroy-BoldItalic" panose="00000800000000000000" pitchFamily="2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D0FFF40-5A73-83C4-1007-E7639FE8653A}"/>
              </a:ext>
            </a:extLst>
          </p:cNvPr>
          <p:cNvSpPr txBox="1"/>
          <p:nvPr/>
        </p:nvSpPr>
        <p:spPr>
          <a:xfrm>
            <a:off x="2683781" y="1333583"/>
            <a:ext cx="14337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Backend Framework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7483779-482B-2F29-7A38-62179B27A725}"/>
              </a:ext>
            </a:extLst>
          </p:cNvPr>
          <p:cNvSpPr txBox="1"/>
          <p:nvPr/>
        </p:nvSpPr>
        <p:spPr>
          <a:xfrm>
            <a:off x="11367627" y="2085481"/>
            <a:ext cx="7390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ORM/DB</a:t>
            </a:r>
            <a:endParaRPr lang="en-IN" sz="10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7F22EF5-76F4-4D74-F6E4-240EC294EF3F}"/>
              </a:ext>
            </a:extLst>
          </p:cNvPr>
          <p:cNvSpPr txBox="1"/>
          <p:nvPr/>
        </p:nvSpPr>
        <p:spPr>
          <a:xfrm>
            <a:off x="2518086" y="4646665"/>
            <a:ext cx="7390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Styling</a:t>
            </a:r>
            <a:endParaRPr lang="en-IN" sz="10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86711D6-98B5-30EB-5C43-F174FB85A938}"/>
              </a:ext>
            </a:extLst>
          </p:cNvPr>
          <p:cNvSpPr txBox="1"/>
          <p:nvPr/>
        </p:nvSpPr>
        <p:spPr>
          <a:xfrm>
            <a:off x="2998371" y="6224444"/>
            <a:ext cx="993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Frontend IDE</a:t>
            </a:r>
            <a:endParaRPr lang="en-IN" sz="10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D6B9786-30BC-F67C-EA2C-E49FD5D8C5B5}"/>
              </a:ext>
            </a:extLst>
          </p:cNvPr>
          <p:cNvSpPr txBox="1"/>
          <p:nvPr/>
        </p:nvSpPr>
        <p:spPr>
          <a:xfrm>
            <a:off x="10688319" y="3652622"/>
            <a:ext cx="993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2">
                    <a:lumMod val="90000"/>
                  </a:schemeClr>
                </a:solidFill>
                <a:latin typeface="Gilroy-BoldItalic" panose="00000800000000000000" pitchFamily="2" charset="0"/>
              </a:rPr>
              <a:t>Database</a:t>
            </a:r>
            <a:endParaRPr lang="en-IN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8E3C1F0-9915-E780-CF5C-5C6E488DA1A9}"/>
              </a:ext>
            </a:extLst>
          </p:cNvPr>
          <p:cNvSpPr txBox="1"/>
          <p:nvPr/>
        </p:nvSpPr>
        <p:spPr>
          <a:xfrm>
            <a:off x="9400064" y="3472820"/>
            <a:ext cx="1426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FFD705"/>
                </a:solidFill>
                <a:latin typeface="Gilroy-BoldItalic" panose="00000800000000000000" pitchFamily="2" charset="0"/>
              </a:rPr>
              <a:t>MySQL :</a:t>
            </a:r>
            <a:endParaRPr lang="en-IN" sz="1200" dirty="0">
              <a:solidFill>
                <a:srgbClr val="FFD705"/>
              </a:solidFill>
              <a:latin typeface="Gilroy-BoldItalic" panose="00000800000000000000" pitchFamily="2" charset="0"/>
            </a:endParaRP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DDA7A03-7068-3704-17FF-843A60499379}"/>
              </a:ext>
            </a:extLst>
          </p:cNvPr>
          <p:cNvCxnSpPr>
            <a:cxnSpLocks/>
          </p:cNvCxnSpPr>
          <p:nvPr/>
        </p:nvCxnSpPr>
        <p:spPr>
          <a:xfrm>
            <a:off x="8571977" y="5350686"/>
            <a:ext cx="359462" cy="158183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C452EE0-1DA6-BEE9-CF1A-866AC6BB423C}"/>
              </a:ext>
            </a:extLst>
          </p:cNvPr>
          <p:cNvCxnSpPr>
            <a:cxnSpLocks/>
          </p:cNvCxnSpPr>
          <p:nvPr/>
        </p:nvCxnSpPr>
        <p:spPr>
          <a:xfrm flipH="1" flipV="1">
            <a:off x="8920978" y="5505204"/>
            <a:ext cx="3056682" cy="26343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6BCD85B9-EBDD-CED6-27C7-0B1AB2923777}"/>
              </a:ext>
            </a:extLst>
          </p:cNvPr>
          <p:cNvSpPr/>
          <p:nvPr/>
        </p:nvSpPr>
        <p:spPr>
          <a:xfrm>
            <a:off x="8494685" y="5279956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9859193-89CA-8BDE-CC5C-68E152E7DDBA}"/>
              </a:ext>
            </a:extLst>
          </p:cNvPr>
          <p:cNvCxnSpPr>
            <a:cxnSpLocks/>
          </p:cNvCxnSpPr>
          <p:nvPr/>
        </p:nvCxnSpPr>
        <p:spPr>
          <a:xfrm flipV="1">
            <a:off x="7024073" y="6417056"/>
            <a:ext cx="942833" cy="141662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A6610258-DA92-9BAE-05EA-1664E33D58E8}"/>
              </a:ext>
            </a:extLst>
          </p:cNvPr>
          <p:cNvSpPr/>
          <p:nvPr/>
        </p:nvSpPr>
        <p:spPr>
          <a:xfrm>
            <a:off x="6993686" y="6435973"/>
            <a:ext cx="180000" cy="1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803DDDD-94C4-51B8-3E93-C1389FB7D1AF}"/>
              </a:ext>
            </a:extLst>
          </p:cNvPr>
          <p:cNvCxnSpPr>
            <a:cxnSpLocks/>
          </p:cNvCxnSpPr>
          <p:nvPr/>
        </p:nvCxnSpPr>
        <p:spPr>
          <a:xfrm flipH="1" flipV="1">
            <a:off x="7942118" y="6410136"/>
            <a:ext cx="2398946" cy="1243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6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25DDD-7C11-6D9B-2DA4-55859E41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2AC0F8-988D-1BFE-6C54-370AEBEBC4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5" r="9065"/>
          <a:stretch>
            <a:fillRect/>
          </a:stretch>
        </p:blipFill>
        <p:spPr>
          <a:xfrm>
            <a:off x="411480" y="0"/>
            <a:ext cx="117805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4BA14-1B42-F5FE-37F9-5B922DDD4F92}"/>
              </a:ext>
            </a:extLst>
          </p:cNvPr>
          <p:cNvSpPr txBox="1"/>
          <p:nvPr/>
        </p:nvSpPr>
        <p:spPr>
          <a:xfrm rot="16200000">
            <a:off x="-2397657" y="3244334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001D58-E458-B79B-9D43-C2CE5B1AAA41}"/>
              </a:ext>
            </a:extLst>
          </p:cNvPr>
          <p:cNvSpPr/>
          <p:nvPr/>
        </p:nvSpPr>
        <p:spPr>
          <a:xfrm>
            <a:off x="1546189" y="1583398"/>
            <a:ext cx="9511101" cy="4934380"/>
          </a:xfrm>
          <a:prstGeom prst="roundRect">
            <a:avLst>
              <a:gd name="adj" fmla="val 5396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latin typeface="Gilroy-ExtraBoldItalic" panose="000009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91DF0-B460-3D49-F834-A01862BE0858}"/>
              </a:ext>
            </a:extLst>
          </p:cNvPr>
          <p:cNvSpPr txBox="1"/>
          <p:nvPr/>
        </p:nvSpPr>
        <p:spPr>
          <a:xfrm>
            <a:off x="1656149" y="412179"/>
            <a:ext cx="929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System Modules</a:t>
            </a:r>
            <a:r>
              <a:rPr lang="en-IN" sz="4800" b="1" dirty="0">
                <a:solidFill>
                  <a:schemeClr val="bg1">
                    <a:lumMod val="95000"/>
                  </a:schemeClr>
                </a:solidFill>
                <a:latin typeface="Akira Expanded" panose="02000800000000000000" pitchFamily="50" charset="0"/>
              </a:rPr>
              <a:t> </a:t>
            </a:r>
            <a:r>
              <a:rPr lang="en-IN" sz="48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:</a:t>
            </a:r>
            <a:endParaRPr lang="en-IN" sz="36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E051C3-673F-CDDD-8BBE-5B8FB9BE6390}"/>
              </a:ext>
            </a:extLst>
          </p:cNvPr>
          <p:cNvSpPr/>
          <p:nvPr/>
        </p:nvSpPr>
        <p:spPr>
          <a:xfrm>
            <a:off x="1656149" y="1732058"/>
            <a:ext cx="2850261" cy="3241115"/>
          </a:xfrm>
          <a:prstGeom prst="roundRect">
            <a:avLst>
              <a:gd name="adj" fmla="val 539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chemeClr val="bg2">
                  <a:lumMod val="90000"/>
                </a:schemeClr>
              </a:solidFill>
              <a:latin typeface="Gilroy-ExtraBoldItalic" panose="00000900000000000000" pitchFamily="2" charset="0"/>
            </a:endParaRPr>
          </a:p>
          <a:p>
            <a:pPr algn="ctr"/>
            <a:endParaRPr lang="en-IN" sz="2800" dirty="0">
              <a:solidFill>
                <a:schemeClr val="bg2">
                  <a:lumMod val="90000"/>
                </a:schemeClr>
              </a:solidFill>
              <a:latin typeface="Gilroy-ExtraBoldItalic" panose="00000900000000000000" pitchFamily="2" charset="0"/>
            </a:endParaRPr>
          </a:p>
          <a:p>
            <a:pPr algn="ctr"/>
            <a:r>
              <a:rPr lang="en-IN" sz="2800" dirty="0">
                <a:solidFill>
                  <a:schemeClr val="bg2">
                    <a:lumMod val="90000"/>
                  </a:schemeClr>
                </a:solidFill>
                <a:latin typeface="Gilroy-ExtraBoldItalic" panose="00000900000000000000" pitchFamily="2" charset="0"/>
              </a:rPr>
              <a:t>Authentication &amp; Role Management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856BBE-8378-74AB-6963-ECAD80F6C0B8}"/>
              </a:ext>
            </a:extLst>
          </p:cNvPr>
          <p:cNvSpPr/>
          <p:nvPr/>
        </p:nvSpPr>
        <p:spPr>
          <a:xfrm>
            <a:off x="1656148" y="5121833"/>
            <a:ext cx="7195012" cy="1286518"/>
          </a:xfrm>
          <a:prstGeom prst="roundRect">
            <a:avLst>
              <a:gd name="adj" fmla="val 1388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2">
                    <a:lumMod val="90000"/>
                  </a:schemeClr>
                </a:solidFill>
                <a:latin typeface="Gilroy-ExtraBoldItalic" panose="00000900000000000000" pitchFamily="2" charset="0"/>
              </a:rPr>
              <a:t>                             Lost/Found Posting Form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F064AD-7C71-F6B3-CF4C-11860299D2C7}"/>
              </a:ext>
            </a:extLst>
          </p:cNvPr>
          <p:cNvSpPr/>
          <p:nvPr/>
        </p:nvSpPr>
        <p:spPr>
          <a:xfrm>
            <a:off x="8961120" y="3167237"/>
            <a:ext cx="1986210" cy="3241114"/>
          </a:xfrm>
          <a:prstGeom prst="roundRect">
            <a:avLst>
              <a:gd name="adj" fmla="val 539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chemeClr val="bg2">
                  <a:lumMod val="90000"/>
                </a:schemeClr>
              </a:solidFill>
              <a:latin typeface="Gilroy-ExtraBoldItalic" panose="00000900000000000000" pitchFamily="2" charset="0"/>
            </a:endParaRPr>
          </a:p>
          <a:p>
            <a:pPr algn="ctr"/>
            <a:endParaRPr lang="en-IN" sz="2800" dirty="0">
              <a:solidFill>
                <a:schemeClr val="bg2">
                  <a:lumMod val="90000"/>
                </a:schemeClr>
              </a:solidFill>
              <a:latin typeface="Gilroy-ExtraBoldItalic" panose="00000900000000000000" pitchFamily="2" charset="0"/>
            </a:endParaRPr>
          </a:p>
          <a:p>
            <a:pPr algn="ctr"/>
            <a:r>
              <a:rPr lang="en-IN" sz="2800" dirty="0">
                <a:solidFill>
                  <a:schemeClr val="bg2">
                    <a:lumMod val="90000"/>
                  </a:schemeClr>
                </a:solidFill>
                <a:latin typeface="Gilroy-ExtraBoldItalic" panose="00000900000000000000" pitchFamily="2" charset="0"/>
              </a:rPr>
              <a:t>Chat System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2B35F6-51DB-5B10-6730-786CD22F2174}"/>
              </a:ext>
            </a:extLst>
          </p:cNvPr>
          <p:cNvSpPr/>
          <p:nvPr/>
        </p:nvSpPr>
        <p:spPr>
          <a:xfrm>
            <a:off x="4616370" y="1732058"/>
            <a:ext cx="6330960" cy="1286518"/>
          </a:xfrm>
          <a:prstGeom prst="roundRect">
            <a:avLst>
              <a:gd name="adj" fmla="val 1388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bg2">
                    <a:lumMod val="90000"/>
                  </a:schemeClr>
                </a:solidFill>
                <a:latin typeface="Gilroy-ExtraBoldItalic" panose="00000900000000000000" pitchFamily="2" charset="0"/>
              </a:rPr>
              <a:t>Auto-Matching &amp; Search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BA0602-D1E9-B59A-FD9F-91C746D15BDE}"/>
              </a:ext>
            </a:extLst>
          </p:cNvPr>
          <p:cNvSpPr/>
          <p:nvPr/>
        </p:nvSpPr>
        <p:spPr>
          <a:xfrm>
            <a:off x="4616370" y="3167237"/>
            <a:ext cx="4234790" cy="1805936"/>
          </a:xfrm>
          <a:prstGeom prst="roundRect">
            <a:avLst>
              <a:gd name="adj" fmla="val 1388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500" dirty="0">
                <a:solidFill>
                  <a:schemeClr val="bg2">
                    <a:lumMod val="90000"/>
                  </a:schemeClr>
                </a:solidFill>
                <a:latin typeface="Gilroy-ExtraBoldItalic" panose="00000900000000000000" pitchFamily="2" charset="0"/>
              </a:rPr>
              <a:t>Admin Dashboard</a:t>
            </a:r>
            <a:br>
              <a:rPr lang="en-IN" sz="2500" dirty="0">
                <a:solidFill>
                  <a:schemeClr val="bg2">
                    <a:lumMod val="90000"/>
                  </a:schemeClr>
                </a:solidFill>
                <a:latin typeface="Gilroy-ExtraBoldItalic" panose="00000900000000000000" pitchFamily="2" charset="0"/>
              </a:rPr>
            </a:br>
            <a:r>
              <a:rPr lang="en-IN" sz="2500" dirty="0">
                <a:solidFill>
                  <a:schemeClr val="bg2">
                    <a:lumMod val="90000"/>
                  </a:schemeClr>
                </a:solidFill>
                <a:latin typeface="Gilroy-ExtraBoldItalic" panose="00000900000000000000" pitchFamily="2" charset="0"/>
              </a:rPr>
              <a:t> and Reporting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3DEEA-8E6E-ABA1-5AF6-FEE7726A40A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16" y="3531296"/>
            <a:ext cx="1077817" cy="1077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F1776-5553-6FF6-5682-12A3C9905DF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38" y="3541267"/>
            <a:ext cx="889165" cy="889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DC20EC-741B-B528-E296-1F586619FA1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03" y="5360987"/>
            <a:ext cx="734719" cy="734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A93937-E842-DA8B-F2F0-6134044B760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042" y="1954103"/>
            <a:ext cx="1064473" cy="10644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2836E4-61FF-7C4E-7A5E-69EE0EF0CAC9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42" y="5360988"/>
            <a:ext cx="734718" cy="7347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70129F-1A1E-1A01-43B5-477DD038E0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920" y="5360988"/>
            <a:ext cx="734718" cy="7347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D6FBDF-9BE8-D0B7-FD97-5E0DE66B1B3C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10" y="1787969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7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65E588-0C6E-87FA-DE1C-2E75614FB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0767611-EB06-F56A-1DB4-A9A3D1BA01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5" r="9065"/>
          <a:stretch>
            <a:fillRect/>
          </a:stretch>
        </p:blipFill>
        <p:spPr>
          <a:xfrm>
            <a:off x="411480" y="0"/>
            <a:ext cx="117805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307A9A-424B-443C-424C-42B4D265F2A5}"/>
              </a:ext>
            </a:extLst>
          </p:cNvPr>
          <p:cNvSpPr txBox="1"/>
          <p:nvPr/>
        </p:nvSpPr>
        <p:spPr>
          <a:xfrm rot="16200000">
            <a:off x="-2397657" y="3244334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0E752-7DE7-43DF-A4B3-CF61D467F15E}"/>
              </a:ext>
            </a:extLst>
          </p:cNvPr>
          <p:cNvSpPr/>
          <p:nvPr/>
        </p:nvSpPr>
        <p:spPr>
          <a:xfrm>
            <a:off x="900000" y="1368000"/>
            <a:ext cx="1270000" cy="445008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2DA99-37D6-E78E-EDA4-4424D36A193E}"/>
              </a:ext>
            </a:extLst>
          </p:cNvPr>
          <p:cNvSpPr/>
          <p:nvPr/>
        </p:nvSpPr>
        <p:spPr>
          <a:xfrm>
            <a:off x="10440000" y="1368000"/>
            <a:ext cx="1270000" cy="445008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694A6F-02D2-68FF-6806-F9CA0BAA2DB9}"/>
              </a:ext>
            </a:extLst>
          </p:cNvPr>
          <p:cNvSpPr/>
          <p:nvPr/>
        </p:nvSpPr>
        <p:spPr>
          <a:xfrm>
            <a:off x="3291569" y="984460"/>
            <a:ext cx="3241329" cy="5217160"/>
          </a:xfrm>
          <a:prstGeom prst="roundRect">
            <a:avLst>
              <a:gd name="adj" fmla="val 10163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9F302-5554-AFBE-F4CC-B9E6D9E6AD34}"/>
              </a:ext>
            </a:extLst>
          </p:cNvPr>
          <p:cNvSpPr txBox="1"/>
          <p:nvPr/>
        </p:nvSpPr>
        <p:spPr>
          <a:xfrm>
            <a:off x="411480" y="33135"/>
            <a:ext cx="750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Architecture :</a:t>
            </a:r>
            <a:endParaRPr lang="en-IN" sz="36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45D28-C25E-3978-D6C1-451015DF6B3F}"/>
              </a:ext>
            </a:extLst>
          </p:cNvPr>
          <p:cNvSpPr txBox="1"/>
          <p:nvPr/>
        </p:nvSpPr>
        <p:spPr>
          <a:xfrm>
            <a:off x="899999" y="2195306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Login/Register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4801A-65EE-799C-0FA0-6619E21D3440}"/>
              </a:ext>
            </a:extLst>
          </p:cNvPr>
          <p:cNvSpPr txBox="1"/>
          <p:nvPr/>
        </p:nvSpPr>
        <p:spPr>
          <a:xfrm>
            <a:off x="904404" y="3070723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Admin Dashboard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2A727-70F9-2FCE-7CA4-4E4E24D946E9}"/>
              </a:ext>
            </a:extLst>
          </p:cNvPr>
          <p:cNvSpPr txBox="1"/>
          <p:nvPr/>
        </p:nvSpPr>
        <p:spPr>
          <a:xfrm>
            <a:off x="895596" y="4311068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Chat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0C8B7-13A7-9ED6-092A-92D328BC2518}"/>
              </a:ext>
            </a:extLst>
          </p:cNvPr>
          <p:cNvSpPr txBox="1"/>
          <p:nvPr/>
        </p:nvSpPr>
        <p:spPr>
          <a:xfrm>
            <a:off x="899999" y="5242165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Lost/Found Post UI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5DCE1-898A-5D2A-1348-E8F7D1378E04}"/>
              </a:ext>
            </a:extLst>
          </p:cNvPr>
          <p:cNvSpPr txBox="1"/>
          <p:nvPr/>
        </p:nvSpPr>
        <p:spPr>
          <a:xfrm>
            <a:off x="5301862" y="157335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Session based 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45D14-3E5A-2AB3-9970-2D186AEA1504}"/>
              </a:ext>
            </a:extLst>
          </p:cNvPr>
          <p:cNvSpPr txBox="1"/>
          <p:nvPr/>
        </p:nvSpPr>
        <p:spPr>
          <a:xfrm>
            <a:off x="5259743" y="260355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Role Based Access &amp; Logic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405FE6-2DE8-601F-4FBC-6FCA5E64EF61}"/>
              </a:ext>
            </a:extLst>
          </p:cNvPr>
          <p:cNvSpPr txBox="1"/>
          <p:nvPr/>
        </p:nvSpPr>
        <p:spPr>
          <a:xfrm>
            <a:off x="5208710" y="3620821"/>
            <a:ext cx="137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Chat Messaging Logic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F65CA-6758-78D1-03FF-78D18D8DC644}"/>
              </a:ext>
            </a:extLst>
          </p:cNvPr>
          <p:cNvSpPr txBox="1"/>
          <p:nvPr/>
        </p:nvSpPr>
        <p:spPr>
          <a:xfrm>
            <a:off x="5248365" y="469142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Flag &amp; Moderation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D7B9F-79A7-463F-4E49-78EEB25181C0}"/>
              </a:ext>
            </a:extLst>
          </p:cNvPr>
          <p:cNvSpPr txBox="1"/>
          <p:nvPr/>
        </p:nvSpPr>
        <p:spPr>
          <a:xfrm>
            <a:off x="5252719" y="5642010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Post Matching Logic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554A37-1970-33CE-5210-E4DB6D424A3B}"/>
              </a:ext>
            </a:extLst>
          </p:cNvPr>
          <p:cNvSpPr txBox="1"/>
          <p:nvPr/>
        </p:nvSpPr>
        <p:spPr>
          <a:xfrm>
            <a:off x="10432082" y="2090278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Users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26D918-8646-960E-CE06-323148BA315B}"/>
              </a:ext>
            </a:extLst>
          </p:cNvPr>
          <p:cNvSpPr txBox="1"/>
          <p:nvPr/>
        </p:nvSpPr>
        <p:spPr>
          <a:xfrm>
            <a:off x="10442202" y="2876681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Analytics Logs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35883C-F5BB-A271-5604-D609296BA5B7}"/>
              </a:ext>
            </a:extLst>
          </p:cNvPr>
          <p:cNvSpPr txBox="1"/>
          <p:nvPr/>
        </p:nvSpPr>
        <p:spPr>
          <a:xfrm>
            <a:off x="10433904" y="3675278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Flags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E7F2E0-8EF9-7125-1B89-E31ED467CF52}"/>
              </a:ext>
            </a:extLst>
          </p:cNvPr>
          <p:cNvSpPr txBox="1"/>
          <p:nvPr/>
        </p:nvSpPr>
        <p:spPr>
          <a:xfrm>
            <a:off x="10444404" y="4489791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Matches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F90520-DE1D-E6C0-9EB7-2564A828CBEB}"/>
              </a:ext>
            </a:extLst>
          </p:cNvPr>
          <p:cNvSpPr txBox="1"/>
          <p:nvPr/>
        </p:nvSpPr>
        <p:spPr>
          <a:xfrm>
            <a:off x="10435596" y="5290236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Lost/Found Item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71D471-70CE-D184-6149-45575DAB18C5}"/>
              </a:ext>
            </a:extLst>
          </p:cNvPr>
          <p:cNvSpPr txBox="1"/>
          <p:nvPr/>
        </p:nvSpPr>
        <p:spPr>
          <a:xfrm>
            <a:off x="3392536" y="3686094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RESTFUL APIs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9551D-D45A-0301-9174-1D51F1A7A4FD}"/>
              </a:ext>
            </a:extLst>
          </p:cNvPr>
          <p:cNvSpPr txBox="1"/>
          <p:nvPr/>
        </p:nvSpPr>
        <p:spPr>
          <a:xfrm>
            <a:off x="8044180" y="6305550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Image Upload</a:t>
            </a:r>
            <a:b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</a:br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(</a:t>
            </a:r>
            <a:r>
              <a:rPr lang="en-IN" sz="1200" dirty="0" err="1">
                <a:solidFill>
                  <a:schemeClr val="bg1"/>
                </a:solidFill>
                <a:latin typeface="Gilroy-BoldItalic" panose="00000800000000000000" pitchFamily="2" charset="0"/>
              </a:rPr>
              <a:t>Cloudinary</a:t>
            </a:r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4F84D1-929D-9016-9BDC-AC9B7E4CDE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09" y="3123000"/>
            <a:ext cx="612000" cy="612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8E0ED7-F4DE-82FF-4EDA-6480C4FCB81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740" y="4110152"/>
            <a:ext cx="451692" cy="4516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C26939E-118B-FC41-6584-445971DCEE8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082" y="4821257"/>
            <a:ext cx="540000" cy="54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DD327E1-7D5B-8EC8-D9B4-E4E20CB2849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082" y="1608596"/>
            <a:ext cx="540000" cy="54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4728FB-348F-ACA8-6F05-9F5EBB4920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53" y="5855841"/>
            <a:ext cx="495667" cy="49566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FAE45F8-59A9-C203-D765-F60473140E3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798" y="5202997"/>
            <a:ext cx="540000" cy="5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48D26D2-05ED-2D92-46C0-734B2CF3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69" y="4311068"/>
            <a:ext cx="354748" cy="3547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2E12A6B-76AA-5EFA-7E9C-46A51153BB5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26" y="3195021"/>
            <a:ext cx="476293" cy="47629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95C206C-CFB2-53CA-BCF9-8AC068C04ED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43" y="2155095"/>
            <a:ext cx="540000" cy="540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6AC159A-CC50-6582-E563-E29C5A96894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26" y="1116776"/>
            <a:ext cx="501871" cy="5018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E0356CB-1E7F-21D5-EF55-2C06BFBF8507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99" y="2623030"/>
            <a:ext cx="532800" cy="532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27FFBB3-D001-FA29-3E0D-D941D91F2BC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75" y="3824594"/>
            <a:ext cx="532751" cy="53275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6253A7-7CDE-AE51-A35E-EB0EBF3075A8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75" y="1672570"/>
            <a:ext cx="530833" cy="53083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208442B-794D-C2A8-825A-7078A2303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40" y="3315278"/>
            <a:ext cx="360000" cy="36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55ECEBD-6622-9080-13AA-459186D62EE7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93" y="2458385"/>
            <a:ext cx="475694" cy="47569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D817154-9334-6BDD-5123-E7CC796A7E96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99" y="4818791"/>
            <a:ext cx="532800" cy="532800"/>
          </a:xfrm>
          <a:prstGeom prst="rect">
            <a:avLst/>
          </a:prstGeom>
        </p:spPr>
      </p:pic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22BCA94-AF8C-130D-10A4-A13C0C0A53B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790708" y="1937987"/>
            <a:ext cx="1927901" cy="1377291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E32689B-204F-FA62-77A5-635D1DFF43F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801399" y="2860107"/>
            <a:ext cx="1917210" cy="568893"/>
          </a:xfrm>
          <a:prstGeom prst="bentConnector3">
            <a:avLst>
              <a:gd name="adj1" fmla="val 44436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DC729BD-A318-64E3-3A67-5DA7638462A5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792626" y="3532388"/>
            <a:ext cx="1927320" cy="558582"/>
          </a:xfrm>
          <a:prstGeom prst="bentConnector3">
            <a:avLst>
              <a:gd name="adj1" fmla="val 4459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C31465F-397F-35A1-44BD-CC2F0F68702B}"/>
              </a:ext>
            </a:extLst>
          </p:cNvPr>
          <p:cNvCxnSpPr>
            <a:cxnSpLocks/>
          </p:cNvCxnSpPr>
          <p:nvPr/>
        </p:nvCxnSpPr>
        <p:spPr>
          <a:xfrm flipV="1">
            <a:off x="1805803" y="3635776"/>
            <a:ext cx="1914143" cy="138199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851E107-F989-56E2-8971-D00260B66D7F}"/>
              </a:ext>
            </a:extLst>
          </p:cNvPr>
          <p:cNvCxnSpPr>
            <a:cxnSpLocks/>
          </p:cNvCxnSpPr>
          <p:nvPr/>
        </p:nvCxnSpPr>
        <p:spPr>
          <a:xfrm>
            <a:off x="4330609" y="3276000"/>
            <a:ext cx="70049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3F688D2-9AFC-7A13-E761-6CE07930F3D3}"/>
              </a:ext>
            </a:extLst>
          </p:cNvPr>
          <p:cNvCxnSpPr/>
          <p:nvPr/>
        </p:nvCxnSpPr>
        <p:spPr>
          <a:xfrm>
            <a:off x="4330800" y="3348240"/>
            <a:ext cx="86702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00F8F15-ADA0-AF39-F2C1-5ADFEBA9DB39}"/>
              </a:ext>
            </a:extLst>
          </p:cNvPr>
          <p:cNvCxnSpPr/>
          <p:nvPr/>
        </p:nvCxnSpPr>
        <p:spPr>
          <a:xfrm>
            <a:off x="4330609" y="3502800"/>
            <a:ext cx="86702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A9EF533-9FBE-490C-9E57-573624D6CA32}"/>
              </a:ext>
            </a:extLst>
          </p:cNvPr>
          <p:cNvCxnSpPr>
            <a:stCxn id="29" idx="3"/>
            <a:endCxn id="45" idx="1"/>
          </p:cNvCxnSpPr>
          <p:nvPr/>
        </p:nvCxnSpPr>
        <p:spPr>
          <a:xfrm>
            <a:off x="4330609" y="3429000"/>
            <a:ext cx="1355317" cy="41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7427F0E6-4929-98D7-3344-36AF0366BAFD}"/>
              </a:ext>
            </a:extLst>
          </p:cNvPr>
          <p:cNvCxnSpPr>
            <a:cxnSpLocks/>
            <a:endCxn id="51" idx="1"/>
          </p:cNvCxnSpPr>
          <p:nvPr/>
        </p:nvCxnSpPr>
        <p:spPr>
          <a:xfrm rot="5400000" flipH="1" flipV="1">
            <a:off x="4403139" y="1991431"/>
            <a:ext cx="1906506" cy="659068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DF05E635-6C6D-C48C-4503-4CB6E677AE43}"/>
              </a:ext>
            </a:extLst>
          </p:cNvPr>
          <p:cNvCxnSpPr>
            <a:cxnSpLocks/>
            <a:endCxn id="49" idx="1"/>
          </p:cNvCxnSpPr>
          <p:nvPr/>
        </p:nvCxnSpPr>
        <p:spPr>
          <a:xfrm rot="5400000" flipH="1" flipV="1">
            <a:off x="4976986" y="2637688"/>
            <a:ext cx="928250" cy="503064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CBA88DB7-851D-4C70-8C76-5A1CE94B20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12400" y="3673401"/>
            <a:ext cx="950048" cy="595690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DFC0F0B-79B6-2CD0-EEBA-7FF45EE90C17}"/>
              </a:ext>
            </a:extLst>
          </p:cNvPr>
          <p:cNvCxnSpPr>
            <a:cxnSpLocks/>
          </p:cNvCxnSpPr>
          <p:nvPr/>
        </p:nvCxnSpPr>
        <p:spPr>
          <a:xfrm>
            <a:off x="4330800" y="3574800"/>
            <a:ext cx="70049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9C6C0A2C-EA4F-B7C4-1C32-B564B70FB1E2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376817" y="4220016"/>
            <a:ext cx="1901654" cy="604308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0F2E18D-E97A-A32D-267C-0969A33F3FF3}"/>
              </a:ext>
            </a:extLst>
          </p:cNvPr>
          <p:cNvCxnSpPr>
            <a:cxnSpLocks/>
          </p:cNvCxnSpPr>
          <p:nvPr/>
        </p:nvCxnSpPr>
        <p:spPr>
          <a:xfrm>
            <a:off x="4330609" y="3646800"/>
            <a:ext cx="5816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A24B9D5E-4071-268A-5C2E-808273AC31BE}"/>
              </a:ext>
            </a:extLst>
          </p:cNvPr>
          <p:cNvCxnSpPr>
            <a:cxnSpLocks/>
          </p:cNvCxnSpPr>
          <p:nvPr/>
        </p:nvCxnSpPr>
        <p:spPr>
          <a:xfrm>
            <a:off x="4899478" y="3646800"/>
            <a:ext cx="3522279" cy="2454386"/>
          </a:xfrm>
          <a:prstGeom prst="bentConnector3">
            <a:avLst>
              <a:gd name="adj1" fmla="val 98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DB820B1-9734-EC0E-BFDF-838815B0DA65}"/>
              </a:ext>
            </a:extLst>
          </p:cNvPr>
          <p:cNvCxnSpPr>
            <a:cxnSpLocks/>
          </p:cNvCxnSpPr>
          <p:nvPr/>
        </p:nvCxnSpPr>
        <p:spPr>
          <a:xfrm>
            <a:off x="1801456" y="5123164"/>
            <a:ext cx="8362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65BF1B1F-783B-9A3B-688D-AD2A30CEC750}"/>
              </a:ext>
            </a:extLst>
          </p:cNvPr>
          <p:cNvCxnSpPr>
            <a:cxnSpLocks/>
          </p:cNvCxnSpPr>
          <p:nvPr/>
        </p:nvCxnSpPr>
        <p:spPr>
          <a:xfrm>
            <a:off x="2626345" y="5123164"/>
            <a:ext cx="2285888" cy="1409764"/>
          </a:xfrm>
          <a:prstGeom prst="bentConnector3">
            <a:avLst>
              <a:gd name="adj1" fmla="val 114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40F2D1A3-FBEE-DC51-A583-1480A11D8661}"/>
              </a:ext>
            </a:extLst>
          </p:cNvPr>
          <p:cNvCxnSpPr>
            <a:cxnSpLocks/>
            <a:stCxn id="184" idx="3"/>
          </p:cNvCxnSpPr>
          <p:nvPr/>
        </p:nvCxnSpPr>
        <p:spPr>
          <a:xfrm flipV="1">
            <a:off x="5327643" y="6201620"/>
            <a:ext cx="3094114" cy="331308"/>
          </a:xfrm>
          <a:prstGeom prst="bentConnector3">
            <a:avLst>
              <a:gd name="adj1" fmla="val 7709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6044169-B1BA-008B-93A3-70226CB9E7A8}"/>
              </a:ext>
            </a:extLst>
          </p:cNvPr>
          <p:cNvSpPr txBox="1"/>
          <p:nvPr/>
        </p:nvSpPr>
        <p:spPr>
          <a:xfrm>
            <a:off x="4086392" y="6400973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upload images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AE4A6596-2097-CF4B-2F68-A8A166F5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01" t="93026" r="58680" b="2156"/>
          <a:stretch>
            <a:fillRect/>
          </a:stretch>
        </p:blipFill>
        <p:spPr>
          <a:xfrm>
            <a:off x="4086392" y="6379709"/>
            <a:ext cx="1270000" cy="330414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A591918B-8441-FCE9-4DB1-E2400DAC8F8B}"/>
              </a:ext>
            </a:extLst>
          </p:cNvPr>
          <p:cNvSpPr txBox="1"/>
          <p:nvPr/>
        </p:nvSpPr>
        <p:spPr>
          <a:xfrm>
            <a:off x="4057643" y="6394428"/>
            <a:ext cx="12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Gilroy-BoldItalic" panose="00000800000000000000" pitchFamily="2" charset="0"/>
              </a:rPr>
              <a:t>upload images</a:t>
            </a:r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1934AC42-5FB9-4EFE-4AC9-AD26BA1403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31" t="84836" r="42184" b="8056"/>
          <a:stretch>
            <a:fillRect/>
          </a:stretch>
        </p:blipFill>
        <p:spPr>
          <a:xfrm>
            <a:off x="6597642" y="5818080"/>
            <a:ext cx="1031127" cy="48747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1AFF690A-ECB6-73D5-4496-B5FC0DB57774}"/>
              </a:ext>
            </a:extLst>
          </p:cNvPr>
          <p:cNvSpPr txBox="1"/>
          <p:nvPr/>
        </p:nvSpPr>
        <p:spPr>
          <a:xfrm>
            <a:off x="6555811" y="5967333"/>
            <a:ext cx="111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1"/>
                </a:solidFill>
                <a:latin typeface="Gilroy-BoldItalic" panose="00000800000000000000" pitchFamily="2" charset="0"/>
              </a:rPr>
              <a:t>handles upload</a:t>
            </a: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42E81010-A7F3-1293-34DD-18C6B6A207FD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187797" y="1367712"/>
            <a:ext cx="4744328" cy="402457"/>
          </a:xfrm>
          <a:prstGeom prst="bentConnector3">
            <a:avLst>
              <a:gd name="adj1" fmla="val 10002"/>
            </a:avLst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D8C6807A-3319-E64A-F62E-998E95C0A028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6232643" y="1940585"/>
            <a:ext cx="4699482" cy="484510"/>
          </a:xfrm>
          <a:prstGeom prst="bentConnector3">
            <a:avLst>
              <a:gd name="adj1" fmla="val 85358"/>
            </a:avLst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5BF71B8A-0F19-FE1A-953B-02738B6FCEC5}"/>
              </a:ext>
            </a:extLst>
          </p:cNvPr>
          <p:cNvCxnSpPr>
            <a:cxnSpLocks/>
          </p:cNvCxnSpPr>
          <p:nvPr/>
        </p:nvCxnSpPr>
        <p:spPr>
          <a:xfrm>
            <a:off x="6232643" y="2554575"/>
            <a:ext cx="4657250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1705954C-9879-FBB1-90D9-A5469396792C}"/>
              </a:ext>
            </a:extLst>
          </p:cNvPr>
          <p:cNvCxnSpPr>
            <a:cxnSpLocks/>
            <a:stCxn id="43" idx="3"/>
            <a:endCxn id="64" idx="1"/>
          </p:cNvCxnSpPr>
          <p:nvPr/>
        </p:nvCxnSpPr>
        <p:spPr>
          <a:xfrm flipV="1">
            <a:off x="6140017" y="3495278"/>
            <a:ext cx="4807723" cy="99316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E4B71638-E04F-B7E8-E13C-50DCC01A626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169798" y="4335998"/>
            <a:ext cx="4687942" cy="1146846"/>
          </a:xfrm>
          <a:prstGeom prst="bentConnector3">
            <a:avLst>
              <a:gd name="adj1" fmla="val 81888"/>
            </a:avLst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BEBC9A90-35BE-25B3-30B4-482342B6E137}"/>
              </a:ext>
            </a:extLst>
          </p:cNvPr>
          <p:cNvCxnSpPr>
            <a:cxnSpLocks/>
          </p:cNvCxnSpPr>
          <p:nvPr/>
        </p:nvCxnSpPr>
        <p:spPr>
          <a:xfrm flipV="1">
            <a:off x="6169798" y="5075079"/>
            <a:ext cx="4627284" cy="483013"/>
          </a:xfrm>
          <a:prstGeom prst="bentConnector3">
            <a:avLst>
              <a:gd name="adj1" fmla="val 85943"/>
            </a:avLst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31AAC6AA-4C9D-CF66-B9CF-05B91451A83A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923520" y="5205224"/>
            <a:ext cx="1877076" cy="898451"/>
          </a:xfrm>
          <a:prstGeom prst="bentConnector3">
            <a:avLst>
              <a:gd name="adj1" fmla="val 73477"/>
            </a:avLst>
          </a:prstGeom>
          <a:ln w="19050">
            <a:solidFill>
              <a:schemeClr val="bg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4" name="Picture 243">
            <a:extLst>
              <a:ext uri="{FF2B5EF4-FFF2-40B4-BE49-F238E27FC236}">
                <a16:creationId xmlns:a16="http://schemas.microsoft.com/office/drawing/2014/main" id="{9392FAEA-15A5-B070-7744-F88A1505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52" t="85111" r="25387" b="8766"/>
          <a:stretch>
            <a:fillRect/>
          </a:stretch>
        </p:blipFill>
        <p:spPr>
          <a:xfrm>
            <a:off x="9314179" y="5836913"/>
            <a:ext cx="628397" cy="419950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6D894A11-D92F-4021-27D5-F040C55B5C54}"/>
              </a:ext>
            </a:extLst>
          </p:cNvPr>
          <p:cNvSpPr txBox="1"/>
          <p:nvPr/>
        </p:nvSpPr>
        <p:spPr>
          <a:xfrm>
            <a:off x="9121643" y="5934977"/>
            <a:ext cx="99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bg1"/>
                </a:solidFill>
                <a:latin typeface="Gilroy-BoldItalic" panose="00000800000000000000" pitchFamily="2" charset="0"/>
              </a:rPr>
              <a:t>store </a:t>
            </a:r>
            <a:br>
              <a:rPr lang="en-IN" sz="800" dirty="0">
                <a:solidFill>
                  <a:schemeClr val="bg1"/>
                </a:solidFill>
                <a:latin typeface="Gilroy-BoldItalic" panose="00000800000000000000" pitchFamily="2" charset="0"/>
              </a:rPr>
            </a:br>
            <a:r>
              <a:rPr lang="en-IN" sz="800" dirty="0">
                <a:solidFill>
                  <a:schemeClr val="bg1"/>
                </a:solidFill>
                <a:latin typeface="Gilroy-BoldItalic" panose="00000800000000000000" pitchFamily="2" charset="0"/>
              </a:rPr>
              <a:t>image refs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93EEC-9878-766D-C399-21B3456BA650}"/>
              </a:ext>
            </a:extLst>
          </p:cNvPr>
          <p:cNvSpPr txBox="1"/>
          <p:nvPr/>
        </p:nvSpPr>
        <p:spPr>
          <a:xfrm>
            <a:off x="3392536" y="1052916"/>
            <a:ext cx="127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accent4"/>
                </a:solidFill>
                <a:latin typeface="Gilroy-BoldItalic" panose="00000800000000000000" pitchFamily="2" charset="0"/>
              </a:rPr>
              <a:t>Backend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3380E-AB75-DC33-79CC-35CCB4E914CA}"/>
              </a:ext>
            </a:extLst>
          </p:cNvPr>
          <p:cNvSpPr txBox="1"/>
          <p:nvPr/>
        </p:nvSpPr>
        <p:spPr>
          <a:xfrm>
            <a:off x="899999" y="1360426"/>
            <a:ext cx="127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accent4"/>
                </a:solidFill>
                <a:latin typeface="Gilroy-BoldItalic" panose="00000800000000000000" pitchFamily="2" charset="0"/>
              </a:rPr>
              <a:t>Frontend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078B7D-A26E-28FC-FF02-5AF2835A44E1}"/>
              </a:ext>
            </a:extLst>
          </p:cNvPr>
          <p:cNvSpPr txBox="1"/>
          <p:nvPr/>
        </p:nvSpPr>
        <p:spPr>
          <a:xfrm>
            <a:off x="10447918" y="1362067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4"/>
                </a:solidFill>
                <a:latin typeface="Gilroy-BoldItalic" panose="00000800000000000000" pitchFamily="2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31357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0D901E-E0CD-EF16-472C-373A04715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39A3143-CDCD-0069-AB04-4161D777C7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5" r="9065"/>
          <a:stretch>
            <a:fillRect/>
          </a:stretch>
        </p:blipFill>
        <p:spPr>
          <a:xfrm>
            <a:off x="411480" y="0"/>
            <a:ext cx="117805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DEC772-B8E5-755B-8BF8-EEC4FFFB9ED0}"/>
              </a:ext>
            </a:extLst>
          </p:cNvPr>
          <p:cNvSpPr txBox="1"/>
          <p:nvPr/>
        </p:nvSpPr>
        <p:spPr>
          <a:xfrm rot="16200000">
            <a:off x="-2397657" y="3244334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8564B59-549D-7099-8D8C-473C621E9B6E}"/>
              </a:ext>
            </a:extLst>
          </p:cNvPr>
          <p:cNvSpPr/>
          <p:nvPr/>
        </p:nvSpPr>
        <p:spPr>
          <a:xfrm>
            <a:off x="523179" y="1088197"/>
            <a:ext cx="2762373" cy="489021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F176D5-568A-2CB7-F5A6-9805BF3BC2EC}"/>
              </a:ext>
            </a:extLst>
          </p:cNvPr>
          <p:cNvSpPr/>
          <p:nvPr/>
        </p:nvSpPr>
        <p:spPr>
          <a:xfrm>
            <a:off x="500030" y="1088197"/>
            <a:ext cx="414370" cy="48902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1.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990729-CBC4-0DB9-DBB7-1330BD257B1D}"/>
              </a:ext>
            </a:extLst>
          </p:cNvPr>
          <p:cNvSpPr txBox="1"/>
          <p:nvPr/>
        </p:nvSpPr>
        <p:spPr>
          <a:xfrm>
            <a:off x="873523" y="1168613"/>
            <a:ext cx="2412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Login/Register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A019186-98D3-FFD1-145C-FBC255DFE419}"/>
              </a:ext>
            </a:extLst>
          </p:cNvPr>
          <p:cNvSpPr/>
          <p:nvPr/>
        </p:nvSpPr>
        <p:spPr>
          <a:xfrm>
            <a:off x="4238279" y="1083604"/>
            <a:ext cx="2670738" cy="481017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3A3E73-5A51-E22B-A163-B714B7A96C7A}"/>
              </a:ext>
            </a:extLst>
          </p:cNvPr>
          <p:cNvSpPr/>
          <p:nvPr/>
        </p:nvSpPr>
        <p:spPr>
          <a:xfrm>
            <a:off x="4238278" y="1083604"/>
            <a:ext cx="425161" cy="4810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2.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ABF7C0-6CD2-3FC2-8E2A-2FE924CF10FE}"/>
              </a:ext>
            </a:extLst>
          </p:cNvPr>
          <p:cNvSpPr txBox="1"/>
          <p:nvPr/>
        </p:nvSpPr>
        <p:spPr>
          <a:xfrm>
            <a:off x="4395213" y="1165304"/>
            <a:ext cx="2670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Email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1D12A-27EA-F762-8169-370D849D53F5}"/>
              </a:ext>
            </a:extLst>
          </p:cNvPr>
          <p:cNvSpPr txBox="1"/>
          <p:nvPr/>
        </p:nvSpPr>
        <p:spPr>
          <a:xfrm>
            <a:off x="281372" y="33135"/>
            <a:ext cx="11910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Workflow &amp; DEMO :</a:t>
            </a:r>
            <a:endParaRPr lang="en-IN" sz="40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F0F0793-A8B4-92A4-3C23-2B8BAC630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69" y="3329487"/>
            <a:ext cx="6497306" cy="3234711"/>
          </a:xfrm>
          <a:prstGeom prst="roundRect">
            <a:avLst>
              <a:gd name="adj" fmla="val 5345"/>
            </a:avLst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322CDF-9AC7-64D3-CDE3-FB79A071668A}"/>
              </a:ext>
            </a:extLst>
          </p:cNvPr>
          <p:cNvCxnSpPr>
            <a:cxnSpLocks/>
            <a:stCxn id="67" idx="1"/>
            <a:endCxn id="118" idx="3"/>
          </p:cNvCxnSpPr>
          <p:nvPr/>
        </p:nvCxnSpPr>
        <p:spPr>
          <a:xfrm flipH="1" flipV="1">
            <a:off x="3017938" y="2594118"/>
            <a:ext cx="1220340" cy="1147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24D095A-00B2-1E07-332F-528B3F6523B7}"/>
              </a:ext>
            </a:extLst>
          </p:cNvPr>
          <p:cNvCxnSpPr>
            <a:cxnSpLocks/>
            <a:stCxn id="43" idx="3"/>
            <a:endCxn id="53" idx="1"/>
          </p:cNvCxnSpPr>
          <p:nvPr/>
        </p:nvCxnSpPr>
        <p:spPr>
          <a:xfrm>
            <a:off x="3285552" y="1322502"/>
            <a:ext cx="952726" cy="1611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CB39127-1CF5-004E-A809-03392196C2B8}"/>
              </a:ext>
            </a:extLst>
          </p:cNvPr>
          <p:cNvSpPr/>
          <p:nvPr/>
        </p:nvSpPr>
        <p:spPr>
          <a:xfrm>
            <a:off x="4238278" y="2349608"/>
            <a:ext cx="2762373" cy="489021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93F4285-CFC2-365F-222B-C09576F3BFA0}"/>
              </a:ext>
            </a:extLst>
          </p:cNvPr>
          <p:cNvSpPr/>
          <p:nvPr/>
        </p:nvSpPr>
        <p:spPr>
          <a:xfrm>
            <a:off x="6586281" y="2349608"/>
            <a:ext cx="414370" cy="48902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3.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330A40-34C8-7F98-44C9-88829D41EFCD}"/>
              </a:ext>
            </a:extLst>
          </p:cNvPr>
          <p:cNvSpPr txBox="1"/>
          <p:nvPr/>
        </p:nvSpPr>
        <p:spPr>
          <a:xfrm>
            <a:off x="4238278" y="2441376"/>
            <a:ext cx="228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Dashboard Access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017E9BD-87EF-F87E-E503-558AFAE10F3F}"/>
              </a:ext>
            </a:extLst>
          </p:cNvPr>
          <p:cNvSpPr/>
          <p:nvPr/>
        </p:nvSpPr>
        <p:spPr>
          <a:xfrm>
            <a:off x="523179" y="2311299"/>
            <a:ext cx="2493957" cy="565637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1945822-3564-620A-9204-550C6F6D7710}"/>
              </a:ext>
            </a:extLst>
          </p:cNvPr>
          <p:cNvSpPr/>
          <p:nvPr/>
        </p:nvSpPr>
        <p:spPr>
          <a:xfrm>
            <a:off x="2603568" y="2311299"/>
            <a:ext cx="414370" cy="5656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4.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06AAA8-C1C6-B931-411E-F03DEB26829A}"/>
              </a:ext>
            </a:extLst>
          </p:cNvPr>
          <p:cNvSpPr txBox="1"/>
          <p:nvPr/>
        </p:nvSpPr>
        <p:spPr>
          <a:xfrm>
            <a:off x="504658" y="2440228"/>
            <a:ext cx="206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Post Lost/Found Item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A5F9CAE-D863-94E6-05AA-939894ACCBD7}"/>
              </a:ext>
            </a:extLst>
          </p:cNvPr>
          <p:cNvCxnSpPr>
            <a:cxnSpLocks/>
          </p:cNvCxnSpPr>
          <p:nvPr/>
        </p:nvCxnSpPr>
        <p:spPr>
          <a:xfrm>
            <a:off x="5711151" y="1564621"/>
            <a:ext cx="0" cy="767257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22251955-644A-7695-D8FF-2F3F712A7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 r="7165"/>
          <a:stretch>
            <a:fillRect/>
          </a:stretch>
        </p:blipFill>
        <p:spPr>
          <a:xfrm>
            <a:off x="7449494" y="3990600"/>
            <a:ext cx="4428638" cy="2573598"/>
          </a:xfrm>
          <a:prstGeom prst="roundRect">
            <a:avLst>
              <a:gd name="adj" fmla="val 6462"/>
            </a:avLst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5B9C27-D2AA-285F-C4E3-BE089FA00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4485" r="12096" b="7115"/>
          <a:stretch>
            <a:fillRect/>
          </a:stretch>
        </p:blipFill>
        <p:spPr>
          <a:xfrm>
            <a:off x="7449494" y="827678"/>
            <a:ext cx="4428638" cy="2573598"/>
          </a:xfrm>
          <a:prstGeom prst="roundRect">
            <a:avLst>
              <a:gd name="adj" fmla="val 6462"/>
            </a:avLst>
          </a:prstGeom>
        </p:spPr>
      </p:pic>
    </p:spTree>
    <p:extLst>
      <p:ext uri="{BB962C8B-B14F-4D97-AF65-F5344CB8AC3E}">
        <p14:creationId xmlns:p14="http://schemas.microsoft.com/office/powerpoint/2010/main" val="16189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929C9-4A4F-E77C-52E1-064B349B7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54E675E-97F4-A188-4CCB-3AF604D781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5" r="9065"/>
          <a:stretch>
            <a:fillRect/>
          </a:stretch>
        </p:blipFill>
        <p:spPr>
          <a:xfrm>
            <a:off x="411480" y="0"/>
            <a:ext cx="117805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0F6964-D444-73BA-D87C-C060ABAFDDFF}"/>
              </a:ext>
            </a:extLst>
          </p:cNvPr>
          <p:cNvSpPr txBox="1"/>
          <p:nvPr/>
        </p:nvSpPr>
        <p:spPr>
          <a:xfrm rot="16200000">
            <a:off x="-2397657" y="3244334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928505C-BF54-6219-2305-BE9EC23F2F8F}"/>
              </a:ext>
            </a:extLst>
          </p:cNvPr>
          <p:cNvSpPr/>
          <p:nvPr/>
        </p:nvSpPr>
        <p:spPr>
          <a:xfrm>
            <a:off x="523179" y="1088197"/>
            <a:ext cx="2762373" cy="489021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FCED79-C971-F8A5-83D1-73A375D398F4}"/>
              </a:ext>
            </a:extLst>
          </p:cNvPr>
          <p:cNvSpPr/>
          <p:nvPr/>
        </p:nvSpPr>
        <p:spPr>
          <a:xfrm>
            <a:off x="500030" y="1088197"/>
            <a:ext cx="414370" cy="48902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5.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714E7-8CB6-E10F-2A6B-3B60CF73D7E1}"/>
              </a:ext>
            </a:extLst>
          </p:cNvPr>
          <p:cNvSpPr txBox="1"/>
          <p:nvPr/>
        </p:nvSpPr>
        <p:spPr>
          <a:xfrm>
            <a:off x="873523" y="1168613"/>
            <a:ext cx="2412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Auto Matching Algorithm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1F7BBE8-1C28-DC7F-FD7C-0B395F886A64}"/>
              </a:ext>
            </a:extLst>
          </p:cNvPr>
          <p:cNvSpPr/>
          <p:nvPr/>
        </p:nvSpPr>
        <p:spPr>
          <a:xfrm>
            <a:off x="4238279" y="1083604"/>
            <a:ext cx="2670738" cy="481017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E02A3E-ED8A-E5E5-AFC7-859F40FC0C48}"/>
              </a:ext>
            </a:extLst>
          </p:cNvPr>
          <p:cNvSpPr/>
          <p:nvPr/>
        </p:nvSpPr>
        <p:spPr>
          <a:xfrm>
            <a:off x="4238278" y="1083604"/>
            <a:ext cx="409922" cy="4810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6.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3E0FE0-4DF2-5712-5226-4DEDD84A9F72}"/>
              </a:ext>
            </a:extLst>
          </p:cNvPr>
          <p:cNvSpPr txBox="1"/>
          <p:nvPr/>
        </p:nvSpPr>
        <p:spPr>
          <a:xfrm>
            <a:off x="4415437" y="1064279"/>
            <a:ext cx="267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Suggested Matches 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+ Chat Option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EA1FD-785F-4F74-EA4E-54737886B42D}"/>
              </a:ext>
            </a:extLst>
          </p:cNvPr>
          <p:cNvSpPr txBox="1"/>
          <p:nvPr/>
        </p:nvSpPr>
        <p:spPr>
          <a:xfrm>
            <a:off x="281372" y="33135"/>
            <a:ext cx="11910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Workflow &amp; DEMO :</a:t>
            </a:r>
            <a:endParaRPr lang="en-IN" sz="40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2A38661-7006-5AFF-EB53-63D4875CA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9" y="3329487"/>
            <a:ext cx="6497306" cy="3234711"/>
          </a:xfrm>
          <a:prstGeom prst="roundRect">
            <a:avLst>
              <a:gd name="adj" fmla="val 5345"/>
            </a:avLst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B00FF0C-3F94-BC38-FA9F-5620F1D9D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7" r="10917" b="4559"/>
          <a:stretch>
            <a:fillRect/>
          </a:stretch>
        </p:blipFill>
        <p:spPr>
          <a:xfrm>
            <a:off x="7449494" y="894591"/>
            <a:ext cx="4428638" cy="2692069"/>
          </a:xfrm>
          <a:prstGeom prst="roundRect">
            <a:avLst>
              <a:gd name="adj" fmla="val 5954"/>
            </a:avLst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1398A20-D221-41BC-8B4E-B995191A4513}"/>
              </a:ext>
            </a:extLst>
          </p:cNvPr>
          <p:cNvCxnSpPr>
            <a:cxnSpLocks/>
            <a:stCxn id="67" idx="1"/>
            <a:endCxn id="118" idx="3"/>
          </p:cNvCxnSpPr>
          <p:nvPr/>
        </p:nvCxnSpPr>
        <p:spPr>
          <a:xfrm flipH="1" flipV="1">
            <a:off x="3017938" y="2594118"/>
            <a:ext cx="1220340" cy="1147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3D4B65C-67A8-CA7A-2083-551DCAECDC49}"/>
              </a:ext>
            </a:extLst>
          </p:cNvPr>
          <p:cNvCxnSpPr>
            <a:cxnSpLocks/>
            <a:stCxn id="43" idx="3"/>
            <a:endCxn id="53" idx="1"/>
          </p:cNvCxnSpPr>
          <p:nvPr/>
        </p:nvCxnSpPr>
        <p:spPr>
          <a:xfrm>
            <a:off x="3285552" y="1322502"/>
            <a:ext cx="952726" cy="1611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79766D6D-8A63-96F4-BF1C-9EBEFCB4A767}"/>
              </a:ext>
            </a:extLst>
          </p:cNvPr>
          <p:cNvSpPr/>
          <p:nvPr/>
        </p:nvSpPr>
        <p:spPr>
          <a:xfrm>
            <a:off x="4238278" y="2349608"/>
            <a:ext cx="2762373" cy="489021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A67C342-47D0-0253-A20F-374B70DEC1BA}"/>
              </a:ext>
            </a:extLst>
          </p:cNvPr>
          <p:cNvSpPr/>
          <p:nvPr/>
        </p:nvSpPr>
        <p:spPr>
          <a:xfrm>
            <a:off x="6586281" y="2349608"/>
            <a:ext cx="414370" cy="48902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7.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9B86FD-9BA7-0C9D-5F9F-5297E831C541}"/>
              </a:ext>
            </a:extLst>
          </p:cNvPr>
          <p:cNvSpPr txBox="1"/>
          <p:nvPr/>
        </p:nvSpPr>
        <p:spPr>
          <a:xfrm>
            <a:off x="4238278" y="2441376"/>
            <a:ext cx="228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Connect via In-App Chat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EF2F653-3C89-BF11-5D3B-4939E1A6283C}"/>
              </a:ext>
            </a:extLst>
          </p:cNvPr>
          <p:cNvSpPr/>
          <p:nvPr/>
        </p:nvSpPr>
        <p:spPr>
          <a:xfrm>
            <a:off x="523179" y="2311299"/>
            <a:ext cx="2493957" cy="565637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17EC65F-DA8F-A0EF-5C0B-3158507DA9DE}"/>
              </a:ext>
            </a:extLst>
          </p:cNvPr>
          <p:cNvSpPr/>
          <p:nvPr/>
        </p:nvSpPr>
        <p:spPr>
          <a:xfrm>
            <a:off x="2603568" y="2311299"/>
            <a:ext cx="414370" cy="5656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8.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3DC58CF-CE73-C0C0-E5C2-F410A9F9D7FF}"/>
              </a:ext>
            </a:extLst>
          </p:cNvPr>
          <p:cNvSpPr txBox="1"/>
          <p:nvPr/>
        </p:nvSpPr>
        <p:spPr>
          <a:xfrm>
            <a:off x="669694" y="2311299"/>
            <a:ext cx="1869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Mark Item as Returned/Resolved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16B7DE6-B0CA-2084-1D74-96A2C5ED8A84}"/>
              </a:ext>
            </a:extLst>
          </p:cNvPr>
          <p:cNvCxnSpPr>
            <a:cxnSpLocks/>
          </p:cNvCxnSpPr>
          <p:nvPr/>
        </p:nvCxnSpPr>
        <p:spPr>
          <a:xfrm>
            <a:off x="5711151" y="1564621"/>
            <a:ext cx="0" cy="767257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7A46B2D6-BF44-EA08-8C28-443525D69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r="7493"/>
          <a:stretch>
            <a:fillRect/>
          </a:stretch>
        </p:blipFill>
        <p:spPr>
          <a:xfrm>
            <a:off x="7351143" y="3880461"/>
            <a:ext cx="4625340" cy="2692069"/>
          </a:xfrm>
          <a:prstGeom prst="roundRect">
            <a:avLst>
              <a:gd name="adj" fmla="val 5954"/>
            </a:avLst>
          </a:prstGeom>
        </p:spPr>
      </p:pic>
    </p:spTree>
    <p:extLst>
      <p:ext uri="{BB962C8B-B14F-4D97-AF65-F5344CB8AC3E}">
        <p14:creationId xmlns:p14="http://schemas.microsoft.com/office/powerpoint/2010/main" val="19481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14709-C94E-122A-BB1F-CCAA88BCD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BEE060F-F033-1D0E-786F-F05789847D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5" r="9065"/>
          <a:stretch>
            <a:fillRect/>
          </a:stretch>
        </p:blipFill>
        <p:spPr>
          <a:xfrm>
            <a:off x="411480" y="0"/>
            <a:ext cx="117805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87E93-F77D-014A-93AE-ACEE73EB55C2}"/>
              </a:ext>
            </a:extLst>
          </p:cNvPr>
          <p:cNvSpPr txBox="1"/>
          <p:nvPr/>
        </p:nvSpPr>
        <p:spPr>
          <a:xfrm rot="16200000">
            <a:off x="-2397657" y="3244334"/>
            <a:ext cx="520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kira Expanded" panose="02000800000000000000" pitchFamily="50" charset="0"/>
              </a:rPr>
              <a:t>Lost and found application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737EBCA-DF85-108E-B30C-4C682798C5A9}"/>
              </a:ext>
            </a:extLst>
          </p:cNvPr>
          <p:cNvSpPr/>
          <p:nvPr/>
        </p:nvSpPr>
        <p:spPr>
          <a:xfrm>
            <a:off x="547554" y="1249677"/>
            <a:ext cx="2499360" cy="701040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6B0DC-488B-06A8-1D0F-1732849E7A4E}"/>
              </a:ext>
            </a:extLst>
          </p:cNvPr>
          <p:cNvSpPr txBox="1"/>
          <p:nvPr/>
        </p:nvSpPr>
        <p:spPr>
          <a:xfrm>
            <a:off x="411480" y="33135"/>
            <a:ext cx="7103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kira Expanded" panose="02000800000000000000" pitchFamily="50" charset="0"/>
              </a:rPr>
              <a:t>Workflow :</a:t>
            </a:r>
            <a:endParaRPr lang="en-IN" sz="3600" b="1" spc="150" dirty="0">
              <a:solidFill>
                <a:schemeClr val="accent4"/>
              </a:solidFill>
              <a:latin typeface="Akira Expanded" panose="020008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2E90BE-FA0B-F396-7BA6-590CDEA39B9F}"/>
              </a:ext>
            </a:extLst>
          </p:cNvPr>
          <p:cNvSpPr/>
          <p:nvPr/>
        </p:nvSpPr>
        <p:spPr>
          <a:xfrm>
            <a:off x="547554" y="1249677"/>
            <a:ext cx="497840" cy="7010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1.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63F43-1D17-4F6E-0F96-64F2BF7ACC92}"/>
              </a:ext>
            </a:extLst>
          </p:cNvPr>
          <p:cNvSpPr txBox="1"/>
          <p:nvPr/>
        </p:nvSpPr>
        <p:spPr>
          <a:xfrm>
            <a:off x="1352980" y="1369364"/>
            <a:ext cx="138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USER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F135A2-EFBA-3E24-7FE9-39B43707D8B1}"/>
              </a:ext>
            </a:extLst>
          </p:cNvPr>
          <p:cNvSpPr/>
          <p:nvPr/>
        </p:nvSpPr>
        <p:spPr>
          <a:xfrm>
            <a:off x="4059360" y="1249677"/>
            <a:ext cx="3075858" cy="701040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B7AE53-F46D-29AD-B646-0EDBFC8B42B7}"/>
              </a:ext>
            </a:extLst>
          </p:cNvPr>
          <p:cNvSpPr/>
          <p:nvPr/>
        </p:nvSpPr>
        <p:spPr>
          <a:xfrm>
            <a:off x="4059360" y="1249677"/>
            <a:ext cx="497840" cy="7010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FCD55-60A2-13C6-1251-B1412D58F2BF}"/>
              </a:ext>
            </a:extLst>
          </p:cNvPr>
          <p:cNvSpPr txBox="1"/>
          <p:nvPr/>
        </p:nvSpPr>
        <p:spPr>
          <a:xfrm>
            <a:off x="4597512" y="1369363"/>
            <a:ext cx="249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Login/Register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1EEAE3-82EC-B68F-D2A7-D3D7E4130831}"/>
              </a:ext>
            </a:extLst>
          </p:cNvPr>
          <p:cNvSpPr/>
          <p:nvPr/>
        </p:nvSpPr>
        <p:spPr>
          <a:xfrm>
            <a:off x="8147665" y="1249680"/>
            <a:ext cx="3075858" cy="701040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760B3A-12DB-BDB7-E531-0E3AACDC5A7E}"/>
              </a:ext>
            </a:extLst>
          </p:cNvPr>
          <p:cNvSpPr/>
          <p:nvPr/>
        </p:nvSpPr>
        <p:spPr>
          <a:xfrm>
            <a:off x="8147665" y="1249680"/>
            <a:ext cx="497840" cy="7010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B8F44-9939-9F01-868B-B15A0BBE3A18}"/>
              </a:ext>
            </a:extLst>
          </p:cNvPr>
          <p:cNvSpPr txBox="1"/>
          <p:nvPr/>
        </p:nvSpPr>
        <p:spPr>
          <a:xfrm>
            <a:off x="8553289" y="1369365"/>
            <a:ext cx="269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Email Validation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62BCB8-60C8-A61E-3B32-A13ED89210B5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3046914" y="1600197"/>
            <a:ext cx="1012446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6AE29-9BBF-0275-818E-A5FE5742EA8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7135218" y="1600197"/>
            <a:ext cx="1012447" cy="3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EA534D1-A8EE-D448-B7F2-86BD6482C1DD}"/>
              </a:ext>
            </a:extLst>
          </p:cNvPr>
          <p:cNvSpPr/>
          <p:nvPr/>
        </p:nvSpPr>
        <p:spPr>
          <a:xfrm>
            <a:off x="7054386" y="2498444"/>
            <a:ext cx="3483759" cy="701040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C9A9E-A045-D316-3567-CA6068B76F66}"/>
              </a:ext>
            </a:extLst>
          </p:cNvPr>
          <p:cNvSpPr/>
          <p:nvPr/>
        </p:nvSpPr>
        <p:spPr>
          <a:xfrm>
            <a:off x="10063454" y="2498444"/>
            <a:ext cx="497840" cy="7010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4.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856ACA-857C-E1B6-3D7A-0334F55B4C58}"/>
              </a:ext>
            </a:extLst>
          </p:cNvPr>
          <p:cNvSpPr txBox="1"/>
          <p:nvPr/>
        </p:nvSpPr>
        <p:spPr>
          <a:xfrm>
            <a:off x="7112070" y="2602593"/>
            <a:ext cx="292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Dashboard Access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0FEBD21-C944-E767-8948-8A0B2857157C}"/>
              </a:ext>
            </a:extLst>
          </p:cNvPr>
          <p:cNvCxnSpPr>
            <a:stCxn id="12" idx="3"/>
            <a:endCxn id="24" idx="3"/>
          </p:cNvCxnSpPr>
          <p:nvPr/>
        </p:nvCxnSpPr>
        <p:spPr>
          <a:xfrm flipH="1">
            <a:off x="10561294" y="1600198"/>
            <a:ext cx="685378" cy="1248766"/>
          </a:xfrm>
          <a:prstGeom prst="bentConnector3">
            <a:avLst>
              <a:gd name="adj1" fmla="val -73060"/>
            </a:avLst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AF50403-4563-4CB7-8EC8-AC837CCB025E}"/>
              </a:ext>
            </a:extLst>
          </p:cNvPr>
          <p:cNvSpPr/>
          <p:nvPr/>
        </p:nvSpPr>
        <p:spPr>
          <a:xfrm>
            <a:off x="1515243" y="2498443"/>
            <a:ext cx="4006188" cy="701040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45644-834C-1330-DD62-41C0E078E488}"/>
              </a:ext>
            </a:extLst>
          </p:cNvPr>
          <p:cNvSpPr/>
          <p:nvPr/>
        </p:nvSpPr>
        <p:spPr>
          <a:xfrm>
            <a:off x="5046739" y="2498443"/>
            <a:ext cx="497840" cy="7010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5.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B348DF-2F88-4CA0-641F-BDA29789EB41}"/>
              </a:ext>
            </a:extLst>
          </p:cNvPr>
          <p:cNvSpPr txBox="1"/>
          <p:nvPr/>
        </p:nvSpPr>
        <p:spPr>
          <a:xfrm>
            <a:off x="1585165" y="2616030"/>
            <a:ext cx="340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Post Lost/Found Item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1CF201-06A1-FE2B-01DE-339DF43219D8}"/>
              </a:ext>
            </a:extLst>
          </p:cNvPr>
          <p:cNvCxnSpPr>
            <a:cxnSpLocks/>
            <a:stCxn id="23" idx="1"/>
            <a:endCxn id="30" idx="3"/>
          </p:cNvCxnSpPr>
          <p:nvPr/>
        </p:nvCxnSpPr>
        <p:spPr>
          <a:xfrm flipH="1" flipV="1">
            <a:off x="5544579" y="2848963"/>
            <a:ext cx="1509807" cy="1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830DEEA-D093-4D58-231A-1ED7080C599F}"/>
              </a:ext>
            </a:extLst>
          </p:cNvPr>
          <p:cNvSpPr/>
          <p:nvPr/>
        </p:nvSpPr>
        <p:spPr>
          <a:xfrm>
            <a:off x="1352980" y="3935549"/>
            <a:ext cx="4305622" cy="701040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A3FAC-6C4A-69A8-6D96-BE68A9D31DD9}"/>
              </a:ext>
            </a:extLst>
          </p:cNvPr>
          <p:cNvSpPr/>
          <p:nvPr/>
        </p:nvSpPr>
        <p:spPr>
          <a:xfrm>
            <a:off x="1329831" y="3935549"/>
            <a:ext cx="497840" cy="7010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6.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D6D41-09A5-CB5D-BF11-6CDC279F1DA7}"/>
              </a:ext>
            </a:extLst>
          </p:cNvPr>
          <p:cNvSpPr txBox="1"/>
          <p:nvPr/>
        </p:nvSpPr>
        <p:spPr>
          <a:xfrm>
            <a:off x="1827671" y="4055237"/>
            <a:ext cx="383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Auto Matching Algorithm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41DA73AE-6EDA-C13A-61F0-20DF4F721929}"/>
              </a:ext>
            </a:extLst>
          </p:cNvPr>
          <p:cNvCxnSpPr>
            <a:cxnSpLocks/>
            <a:stCxn id="29" idx="1"/>
            <a:endCxn id="42" idx="1"/>
          </p:cNvCxnSpPr>
          <p:nvPr/>
        </p:nvCxnSpPr>
        <p:spPr>
          <a:xfrm rot="10800000" flipV="1">
            <a:off x="1329831" y="2848963"/>
            <a:ext cx="185412" cy="1437106"/>
          </a:xfrm>
          <a:prstGeom prst="bentConnector3">
            <a:avLst>
              <a:gd name="adj1" fmla="val 431521"/>
            </a:avLst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6268FBD-C90F-75B3-8C0D-FDAF4BF06FED}"/>
              </a:ext>
            </a:extLst>
          </p:cNvPr>
          <p:cNvSpPr/>
          <p:nvPr/>
        </p:nvSpPr>
        <p:spPr>
          <a:xfrm>
            <a:off x="6556547" y="3849802"/>
            <a:ext cx="4305622" cy="864130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71C1C2-D8D1-FD28-B608-C48D07CD9588}"/>
              </a:ext>
            </a:extLst>
          </p:cNvPr>
          <p:cNvSpPr/>
          <p:nvPr/>
        </p:nvSpPr>
        <p:spPr>
          <a:xfrm>
            <a:off x="6556547" y="3849802"/>
            <a:ext cx="497840" cy="8641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7.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3A37FD-9E30-407D-10CE-2B253F2AE765}"/>
              </a:ext>
            </a:extLst>
          </p:cNvPr>
          <p:cNvSpPr txBox="1"/>
          <p:nvPr/>
        </p:nvSpPr>
        <p:spPr>
          <a:xfrm>
            <a:off x="7353900" y="3881776"/>
            <a:ext cx="3267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Suggested Matches </a:t>
            </a:r>
          </a:p>
          <a:p>
            <a:pPr algn="ctr"/>
            <a:r>
              <a:rPr lang="en-IN" sz="22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+ Chat Option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434E767-14C4-4876-C8D5-68FDF689DD35}"/>
              </a:ext>
            </a:extLst>
          </p:cNvPr>
          <p:cNvCxnSpPr>
            <a:cxnSpLocks/>
            <a:stCxn id="43" idx="3"/>
            <a:endCxn id="53" idx="1"/>
          </p:cNvCxnSpPr>
          <p:nvPr/>
        </p:nvCxnSpPr>
        <p:spPr>
          <a:xfrm flipV="1">
            <a:off x="5658602" y="4281867"/>
            <a:ext cx="897945" cy="4203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3DD5EB0-60FF-22F0-CEC6-A842CB45EBA1}"/>
              </a:ext>
            </a:extLst>
          </p:cNvPr>
          <p:cNvSpPr/>
          <p:nvPr/>
        </p:nvSpPr>
        <p:spPr>
          <a:xfrm>
            <a:off x="6883888" y="5437620"/>
            <a:ext cx="4207482" cy="701040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13452B-9F32-691C-FAD0-240696392111}"/>
              </a:ext>
            </a:extLst>
          </p:cNvPr>
          <p:cNvSpPr/>
          <p:nvPr/>
        </p:nvSpPr>
        <p:spPr>
          <a:xfrm>
            <a:off x="10616678" y="5437620"/>
            <a:ext cx="497840" cy="7010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8.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B8E2E8-7553-0F9D-0E0E-35F354B6EE1A}"/>
              </a:ext>
            </a:extLst>
          </p:cNvPr>
          <p:cNvSpPr txBox="1"/>
          <p:nvPr/>
        </p:nvSpPr>
        <p:spPr>
          <a:xfrm>
            <a:off x="6883887" y="5557307"/>
            <a:ext cx="3805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Connect via In-App Chat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5A496DD0-E736-0542-9179-375AA91C96D5}"/>
              </a:ext>
            </a:extLst>
          </p:cNvPr>
          <p:cNvCxnSpPr>
            <a:cxnSpLocks/>
            <a:stCxn id="52" idx="3"/>
            <a:endCxn id="66" idx="3"/>
          </p:cNvCxnSpPr>
          <p:nvPr/>
        </p:nvCxnSpPr>
        <p:spPr>
          <a:xfrm>
            <a:off x="10862169" y="4281867"/>
            <a:ext cx="252349" cy="1506273"/>
          </a:xfrm>
          <a:prstGeom prst="bentConnector3">
            <a:avLst>
              <a:gd name="adj1" fmla="val 360299"/>
            </a:avLst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B3851B1-0FAA-5A67-EA80-FAB6CDDAFE71}"/>
              </a:ext>
            </a:extLst>
          </p:cNvPr>
          <p:cNvSpPr/>
          <p:nvPr/>
        </p:nvSpPr>
        <p:spPr>
          <a:xfrm>
            <a:off x="547554" y="5437620"/>
            <a:ext cx="5449386" cy="701040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148D663-2BAA-B537-6B22-BDAB18AD2EA1}"/>
              </a:ext>
            </a:extLst>
          </p:cNvPr>
          <p:cNvSpPr/>
          <p:nvPr/>
        </p:nvSpPr>
        <p:spPr>
          <a:xfrm>
            <a:off x="5499101" y="5437620"/>
            <a:ext cx="497840" cy="7010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ilroy-ExtraBoldItalic" panose="00000900000000000000" pitchFamily="2" charset="0"/>
              </a:rPr>
              <a:t>9.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3DE2DE-42F4-170D-7AEF-57BD3CEC7131}"/>
              </a:ext>
            </a:extLst>
          </p:cNvPr>
          <p:cNvSpPr txBox="1"/>
          <p:nvPr/>
        </p:nvSpPr>
        <p:spPr>
          <a:xfrm>
            <a:off x="604841" y="5557307"/>
            <a:ext cx="488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Gilroy-ExtraBoldItalic" panose="00000900000000000000" pitchFamily="2" charset="0"/>
              </a:rPr>
              <a:t>Mark Item as Returned/Resolved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5D87782-D682-0DAF-593B-EB8592092D48}"/>
              </a:ext>
            </a:extLst>
          </p:cNvPr>
          <p:cNvCxnSpPr>
            <a:cxnSpLocks/>
            <a:stCxn id="67" idx="1"/>
            <a:endCxn id="79" idx="3"/>
          </p:cNvCxnSpPr>
          <p:nvPr/>
        </p:nvCxnSpPr>
        <p:spPr>
          <a:xfrm flipH="1">
            <a:off x="5996941" y="5788140"/>
            <a:ext cx="886946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85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697</Words>
  <Application>Microsoft Office PowerPoint</Application>
  <PresentationFormat>Widescreen</PresentationFormat>
  <Paragraphs>165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Akira Expanded</vt:lpstr>
      <vt:lpstr>Calibri Light</vt:lpstr>
      <vt:lpstr>Gilroy-BoldItalic</vt:lpstr>
      <vt:lpstr>Gilroy-SemiBold</vt:lpstr>
      <vt:lpstr>Gilroy-SemiBoldItalic</vt:lpstr>
      <vt:lpstr>Wingdings</vt:lpstr>
      <vt:lpstr>Calibri</vt:lpstr>
      <vt:lpstr>Arial</vt:lpstr>
      <vt:lpstr>Gilroy-ExtraBoldItalic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kumar</dc:creator>
  <cp:lastModifiedBy>Harsh kumar</cp:lastModifiedBy>
  <cp:revision>14</cp:revision>
  <cp:lastPrinted>2025-10-31T23:20:12Z</cp:lastPrinted>
  <dcterms:created xsi:type="dcterms:W3CDTF">2025-10-29T22:54:57Z</dcterms:created>
  <dcterms:modified xsi:type="dcterms:W3CDTF">2025-11-11T01:16:17Z</dcterms:modified>
</cp:coreProperties>
</file>